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5"/>
  </p:notesMasterIdLst>
  <p:sldIdLst>
    <p:sldId id="491" r:id="rId3"/>
    <p:sldId id="564" r:id="rId4"/>
    <p:sldId id="501" r:id="rId5"/>
    <p:sldId id="537" r:id="rId6"/>
    <p:sldId id="538" r:id="rId7"/>
    <p:sldId id="539" r:id="rId8"/>
    <p:sldId id="540" r:id="rId9"/>
    <p:sldId id="541" r:id="rId10"/>
    <p:sldId id="542" r:id="rId11"/>
    <p:sldId id="543" r:id="rId12"/>
    <p:sldId id="565" r:id="rId13"/>
    <p:sldId id="566" r:id="rId14"/>
    <p:sldId id="568" r:id="rId15"/>
    <p:sldId id="544" r:id="rId16"/>
    <p:sldId id="548" r:id="rId17"/>
    <p:sldId id="547" r:id="rId18"/>
    <p:sldId id="546" r:id="rId19"/>
    <p:sldId id="545" r:id="rId20"/>
    <p:sldId id="572" r:id="rId21"/>
    <p:sldId id="589" r:id="rId22"/>
    <p:sldId id="599" r:id="rId23"/>
    <p:sldId id="600" r:id="rId24"/>
    <p:sldId id="590" r:id="rId25"/>
    <p:sldId id="592" r:id="rId26"/>
    <p:sldId id="558" r:id="rId27"/>
    <p:sldId id="552" r:id="rId28"/>
    <p:sldId id="551" r:id="rId29"/>
    <p:sldId id="583" r:id="rId30"/>
    <p:sldId id="598" r:id="rId31"/>
    <p:sldId id="582" r:id="rId32"/>
    <p:sldId id="553" r:id="rId33"/>
    <p:sldId id="581" r:id="rId34"/>
    <p:sldId id="593" r:id="rId35"/>
    <p:sldId id="573" r:id="rId36"/>
    <p:sldId id="574" r:id="rId37"/>
    <p:sldId id="575" r:id="rId38"/>
    <p:sldId id="576" r:id="rId39"/>
    <p:sldId id="577" r:id="rId40"/>
    <p:sldId id="578" r:id="rId41"/>
    <p:sldId id="579" r:id="rId42"/>
    <p:sldId id="557" r:id="rId43"/>
    <p:sldId id="594" r:id="rId44"/>
    <p:sldId id="595" r:id="rId45"/>
    <p:sldId id="596" r:id="rId46"/>
    <p:sldId id="597" r:id="rId47"/>
    <p:sldId id="587" r:id="rId48"/>
    <p:sldId id="591" r:id="rId49"/>
    <p:sldId id="554" r:id="rId50"/>
    <p:sldId id="588" r:id="rId51"/>
    <p:sldId id="563" r:id="rId52"/>
    <p:sldId id="584" r:id="rId53"/>
    <p:sldId id="585"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9FB"/>
    <a:srgbClr val="DD8C54"/>
    <a:srgbClr val="D6A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89547" autoAdjust="0"/>
  </p:normalViewPr>
  <p:slideViewPr>
    <p:cSldViewPr>
      <p:cViewPr varScale="1">
        <p:scale>
          <a:sx n="128" d="100"/>
          <a:sy n="128" d="100"/>
        </p:scale>
        <p:origin x="-108" y="-19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2646"/>
    </p:cViewPr>
  </p:sorterViewPr>
  <p:notesViewPr>
    <p:cSldViewPr>
      <p:cViewPr varScale="1">
        <p:scale>
          <a:sx n="47" d="100"/>
          <a:sy n="47" d="100"/>
        </p:scale>
        <p:origin x="-250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a\pubs\Material\graphs\RadioNuclideDating\Work-U-Pb.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943891042127"/>
          <c:y val="7.5362532162964679E-2"/>
          <c:w val="0.77448183431738327"/>
          <c:h val="0.73043685019488847"/>
        </c:manualLayout>
      </c:layout>
      <c:scatterChart>
        <c:scatterStyle val="lineMarker"/>
        <c:varyColors val="0"/>
        <c:ser>
          <c:idx val="0"/>
          <c:order val="0"/>
          <c:tx>
            <c:strRef>
              <c:f>Geochron!$D$19</c:f>
              <c:strCache>
                <c:ptCount val="1"/>
                <c:pt idx="0">
                  <c:v>mu=10</c:v>
                </c:pt>
              </c:strCache>
            </c:strRef>
          </c:tx>
          <c:spPr>
            <a:ln w="3175">
              <a:solidFill>
                <a:srgbClr val="000080"/>
              </a:solidFill>
              <a:prstDash val="solid"/>
            </a:ln>
          </c:spPr>
          <c:marker>
            <c:symbol val="triangle"/>
            <c:size val="5"/>
            <c:spPr>
              <a:solidFill>
                <a:srgbClr val="000080"/>
              </a:solidFill>
              <a:ln>
                <a:solidFill>
                  <a:srgbClr val="000000"/>
                </a:solidFill>
                <a:prstDash val="solid"/>
              </a:ln>
            </c:spPr>
          </c:marker>
          <c:xVal>
            <c:numRef>
              <c:f>Geochron!$C$20:$C$30</c:f>
              <c:numCache>
                <c:formatCode>0.00E+00</c:formatCode>
                <c:ptCount val="11"/>
                <c:pt idx="0" formatCode="General">
                  <c:v>10.292999999999999</c:v>
                </c:pt>
                <c:pt idx="1">
                  <c:v>11.808812777314888</c:v>
                </c:pt>
                <c:pt idx="2">
                  <c:v>13.211498951533736</c:v>
                </c:pt>
                <c:pt idx="3">
                  <c:v>14.509501272658117</c:v>
                </c:pt>
                <c:pt idx="4">
                  <c:v>15.710632399927219</c:v>
                </c:pt>
                <c:pt idx="5">
                  <c:v>16.822121926113127</c:v>
                </c:pt>
                <c:pt idx="6">
                  <c:v>17.850659892346513</c:v>
                </c:pt>
                <c:pt idx="7">
                  <c:v>18.802437055387962</c:v>
                </c:pt>
                <c:pt idx="8">
                  <c:v>19.683182149713126</c:v>
                </c:pt>
                <c:pt idx="9">
                  <c:v>20.498196368691659</c:v>
                </c:pt>
                <c:pt idx="10">
                  <c:v>20.603769642048498</c:v>
                </c:pt>
              </c:numCache>
            </c:numRef>
          </c:xVal>
          <c:yVal>
            <c:numRef>
              <c:f>Geochron!$D$20:$D$30</c:f>
              <c:numCache>
                <c:formatCode>0.00E+00</c:formatCode>
                <c:ptCount val="11"/>
                <c:pt idx="0" formatCode="General">
                  <c:v>9.3065999999999995</c:v>
                </c:pt>
                <c:pt idx="1">
                  <c:v>11.841499231874497</c:v>
                </c:pt>
                <c:pt idx="2">
                  <c:v>13.390684696828066</c:v>
                </c:pt>
                <c:pt idx="3">
                  <c:v>14.337458270564444</c:v>
                </c:pt>
                <c:pt idx="4">
                  <c:v>14.91607214230795</c:v>
                </c:pt>
                <c:pt idx="5">
                  <c:v>15.269687855569538</c:v>
                </c:pt>
                <c:pt idx="6">
                  <c:v>15.485797559764347</c:v>
                </c:pt>
                <c:pt idx="7">
                  <c:v>15.617871453812768</c:v>
                </c:pt>
                <c:pt idx="8">
                  <c:v>15.698587465868332</c:v>
                </c:pt>
                <c:pt idx="9">
                  <c:v>15.74791647709417</c:v>
                </c:pt>
                <c:pt idx="10">
                  <c:v>15.752917003308138</c:v>
                </c:pt>
              </c:numCache>
            </c:numRef>
          </c:yVal>
          <c:smooth val="0"/>
        </c:ser>
        <c:ser>
          <c:idx val="1"/>
          <c:order val="1"/>
          <c:tx>
            <c:strRef>
              <c:f>Geochron!$F$19</c:f>
              <c:strCache>
                <c:ptCount val="1"/>
                <c:pt idx="0">
                  <c:v>mu=9</c:v>
                </c:pt>
              </c:strCache>
            </c:strRef>
          </c:tx>
          <c:spPr>
            <a:ln w="3175">
              <a:solidFill>
                <a:srgbClr val="FF00FF"/>
              </a:solidFill>
              <a:prstDash val="solid"/>
            </a:ln>
          </c:spPr>
          <c:marker>
            <c:symbol val="diamond"/>
            <c:size val="5"/>
            <c:spPr>
              <a:solidFill>
                <a:srgbClr val="FF00FF"/>
              </a:solidFill>
              <a:ln>
                <a:solidFill>
                  <a:srgbClr val="000000"/>
                </a:solidFill>
                <a:prstDash val="solid"/>
              </a:ln>
            </c:spPr>
          </c:marker>
          <c:xVal>
            <c:numRef>
              <c:f>Geochron!$E$20:$E$30</c:f>
              <c:numCache>
                <c:formatCode>0.00E+00</c:formatCode>
                <c:ptCount val="11"/>
                <c:pt idx="0" formatCode="General">
                  <c:v>10.292999999999999</c:v>
                </c:pt>
                <c:pt idx="1">
                  <c:v>11.6572314995834</c:v>
                </c:pt>
                <c:pt idx="2">
                  <c:v>12.919649056380361</c:v>
                </c:pt>
                <c:pt idx="3">
                  <c:v>14.087851145392305</c:v>
                </c:pt>
                <c:pt idx="4">
                  <c:v>15.168869159934497</c:v>
                </c:pt>
                <c:pt idx="5">
                  <c:v>16.169209733501816</c:v>
                </c:pt>
                <c:pt idx="6">
                  <c:v>17.094893903111863</c:v>
                </c:pt>
                <c:pt idx="7">
                  <c:v>17.951493349849166</c:v>
                </c:pt>
                <c:pt idx="8">
                  <c:v>18.744163934741813</c:v>
                </c:pt>
                <c:pt idx="9">
                  <c:v>19.477676731822491</c:v>
                </c:pt>
                <c:pt idx="10">
                  <c:v>19.572692677843648</c:v>
                </c:pt>
              </c:numCache>
            </c:numRef>
          </c:xVal>
          <c:yVal>
            <c:numRef>
              <c:f>Geochron!$F$20:$F$30</c:f>
              <c:numCache>
                <c:formatCode>0.00E+00</c:formatCode>
                <c:ptCount val="11"/>
                <c:pt idx="0" formatCode="General">
                  <c:v>9.3065999999999995</c:v>
                </c:pt>
                <c:pt idx="1">
                  <c:v>11.588009308687049</c:v>
                </c:pt>
                <c:pt idx="2">
                  <c:v>12.98227622714526</c:v>
                </c:pt>
                <c:pt idx="3">
                  <c:v>13.834372443507998</c:v>
                </c:pt>
                <c:pt idx="4">
                  <c:v>14.355124928077156</c:v>
                </c:pt>
                <c:pt idx="5">
                  <c:v>14.673379070012585</c:v>
                </c:pt>
                <c:pt idx="6">
                  <c:v>14.867877803787913</c:v>
                </c:pt>
                <c:pt idx="7">
                  <c:v>14.98674430843149</c:v>
                </c:pt>
                <c:pt idx="8">
                  <c:v>15.0593887192815</c:v>
                </c:pt>
                <c:pt idx="9">
                  <c:v>15.103784829384754</c:v>
                </c:pt>
                <c:pt idx="10">
                  <c:v>15.108285302977325</c:v>
                </c:pt>
              </c:numCache>
            </c:numRef>
          </c:yVal>
          <c:smooth val="0"/>
        </c:ser>
        <c:ser>
          <c:idx val="2"/>
          <c:order val="2"/>
          <c:tx>
            <c:strRef>
              <c:f>Geochron!$H$19</c:f>
              <c:strCache>
                <c:ptCount val="1"/>
                <c:pt idx="0">
                  <c:v>mu=8</c:v>
                </c:pt>
              </c:strCache>
            </c:strRef>
          </c:tx>
          <c:spPr>
            <a:ln w="3175">
              <a:solidFill>
                <a:srgbClr val="FF0000"/>
              </a:solidFill>
              <a:prstDash val="solid"/>
            </a:ln>
          </c:spPr>
          <c:marker>
            <c:symbol val="square"/>
            <c:size val="5"/>
            <c:spPr>
              <a:solidFill>
                <a:srgbClr val="FFFF00"/>
              </a:solidFill>
              <a:ln>
                <a:solidFill>
                  <a:srgbClr val="000000"/>
                </a:solidFill>
                <a:prstDash val="solid"/>
              </a:ln>
            </c:spPr>
          </c:marker>
          <c:xVal>
            <c:numRef>
              <c:f>Geochron!$G$20:$G$30</c:f>
              <c:numCache>
                <c:formatCode>0.00E+00</c:formatCode>
                <c:ptCount val="11"/>
                <c:pt idx="0" formatCode="General">
                  <c:v>10.292999999999999</c:v>
                </c:pt>
                <c:pt idx="1">
                  <c:v>11.50565022185191</c:v>
                </c:pt>
                <c:pt idx="2">
                  <c:v>12.627799161226989</c:v>
                </c:pt>
                <c:pt idx="3">
                  <c:v>13.666201018126493</c:v>
                </c:pt>
                <c:pt idx="4">
                  <c:v>14.627105919941775</c:v>
                </c:pt>
                <c:pt idx="5">
                  <c:v>15.516297540890502</c:v>
                </c:pt>
                <c:pt idx="6">
                  <c:v>16.339127913877213</c:v>
                </c:pt>
                <c:pt idx="7">
                  <c:v>17.10054964431037</c:v>
                </c:pt>
                <c:pt idx="8">
                  <c:v>17.805145719770501</c:v>
                </c:pt>
                <c:pt idx="9">
                  <c:v>18.457157094953327</c:v>
                </c:pt>
                <c:pt idx="10">
                  <c:v>18.541615713638798</c:v>
                </c:pt>
              </c:numCache>
            </c:numRef>
          </c:xVal>
          <c:yVal>
            <c:numRef>
              <c:f>Geochron!$H$20:$H$30</c:f>
              <c:numCache>
                <c:formatCode>0.00E+00</c:formatCode>
                <c:ptCount val="11"/>
                <c:pt idx="0" formatCode="General">
                  <c:v>9.3065999999999995</c:v>
                </c:pt>
                <c:pt idx="1">
                  <c:v>11.334519385499599</c:v>
                </c:pt>
                <c:pt idx="2">
                  <c:v>12.573867757462452</c:v>
                </c:pt>
                <c:pt idx="3">
                  <c:v>13.331286616451553</c:v>
                </c:pt>
                <c:pt idx="4">
                  <c:v>13.794177713846359</c:v>
                </c:pt>
                <c:pt idx="5">
                  <c:v>14.07707028445563</c:v>
                </c:pt>
                <c:pt idx="6">
                  <c:v>14.249958047811479</c:v>
                </c:pt>
                <c:pt idx="7">
                  <c:v>14.355617163050214</c:v>
                </c:pt>
                <c:pt idx="8">
                  <c:v>14.420189972694667</c:v>
                </c:pt>
                <c:pt idx="9">
                  <c:v>14.459653181675336</c:v>
                </c:pt>
                <c:pt idx="10">
                  <c:v>14.463653602646509</c:v>
                </c:pt>
              </c:numCache>
            </c:numRef>
          </c:yVal>
          <c:smooth val="0"/>
        </c:ser>
        <c:ser>
          <c:idx val="3"/>
          <c:order val="3"/>
          <c:tx>
            <c:strRef>
              <c:f>Geochron!$J$19</c:f>
              <c:strCache>
                <c:ptCount val="1"/>
                <c:pt idx="0">
                  <c:v>Geochron</c:v>
                </c:pt>
              </c:strCache>
            </c:strRef>
          </c:tx>
          <c:spPr>
            <a:ln w="25400">
              <a:solidFill>
                <a:srgbClr val="000000"/>
              </a:solidFill>
              <a:prstDash val="solid"/>
            </a:ln>
          </c:spPr>
          <c:marker>
            <c:symbol val="none"/>
          </c:marker>
          <c:xVal>
            <c:numRef>
              <c:f>Geochron!$I$20:$I$23</c:f>
              <c:numCache>
                <c:formatCode>0.00E+00</c:formatCode>
                <c:ptCount val="4"/>
                <c:pt idx="0" formatCode="General">
                  <c:v>10.292999999999999</c:v>
                </c:pt>
                <c:pt idx="1">
                  <c:v>20.603769642048498</c:v>
                </c:pt>
                <c:pt idx="2">
                  <c:v>19.572692677843648</c:v>
                </c:pt>
                <c:pt idx="3">
                  <c:v>18.541615713638798</c:v>
                </c:pt>
              </c:numCache>
            </c:numRef>
          </c:xVal>
          <c:yVal>
            <c:numRef>
              <c:f>Geochron!$J$20:$J$23</c:f>
              <c:numCache>
                <c:formatCode>0.00E+00</c:formatCode>
                <c:ptCount val="4"/>
                <c:pt idx="0" formatCode="General">
                  <c:v>9.3065999999999995</c:v>
                </c:pt>
                <c:pt idx="1">
                  <c:v>15.752917003308138</c:v>
                </c:pt>
                <c:pt idx="2">
                  <c:v>15.108285302977325</c:v>
                </c:pt>
                <c:pt idx="3">
                  <c:v>14.463653602646509</c:v>
                </c:pt>
              </c:numCache>
            </c:numRef>
          </c:yVal>
          <c:smooth val="0"/>
        </c:ser>
        <c:ser>
          <c:idx val="4"/>
          <c:order val="4"/>
          <c:tx>
            <c:strRef>
              <c:f>Geochron!$J$26</c:f>
              <c:strCache>
                <c:ptCount val="1"/>
                <c:pt idx="0">
                  <c:v>Isochron 2.07e9</c:v>
                </c:pt>
              </c:strCache>
            </c:strRef>
          </c:tx>
          <c:spPr>
            <a:ln w="28575">
              <a:noFill/>
            </a:ln>
          </c:spPr>
          <c:marker>
            <c:symbol val="star"/>
            <c:size val="5"/>
            <c:spPr>
              <a:noFill/>
              <a:ln>
                <a:solidFill>
                  <a:srgbClr val="800080"/>
                </a:solidFill>
                <a:prstDash val="solid"/>
              </a:ln>
            </c:spPr>
          </c:marker>
          <c:dPt>
            <c:idx val="1"/>
            <c:marker>
              <c:symbol val="none"/>
            </c:marker>
            <c:bubble3D val="0"/>
            <c:spPr>
              <a:ln w="12700">
                <a:solidFill>
                  <a:srgbClr val="FF0000"/>
                </a:solidFill>
                <a:prstDash val="lgDash"/>
              </a:ln>
            </c:spPr>
          </c:dPt>
          <c:xVal>
            <c:numRef>
              <c:f>Geochron!$I$27:$I$28</c:f>
              <c:numCache>
                <c:formatCode>0.00E+00</c:formatCode>
                <c:ptCount val="2"/>
                <c:pt idx="0" formatCode="General">
                  <c:v>10.292999999999999</c:v>
                </c:pt>
                <c:pt idx="1">
                  <c:v>16.822121926113127</c:v>
                </c:pt>
              </c:numCache>
            </c:numRef>
          </c:xVal>
          <c:yVal>
            <c:numRef>
              <c:f>Geochron!$J$27:$J$28</c:f>
              <c:numCache>
                <c:formatCode>0.00E+00</c:formatCode>
                <c:ptCount val="2"/>
                <c:pt idx="0" formatCode="General">
                  <c:v>9.3065999999999995</c:v>
                </c:pt>
                <c:pt idx="1">
                  <c:v>15.269687855569538</c:v>
                </c:pt>
              </c:numCache>
            </c:numRef>
          </c:yVal>
          <c:smooth val="0"/>
        </c:ser>
        <c:dLbls>
          <c:showLegendKey val="0"/>
          <c:showVal val="0"/>
          <c:showCatName val="0"/>
          <c:showSerName val="0"/>
          <c:showPercent val="0"/>
          <c:showBubbleSize val="0"/>
        </c:dLbls>
        <c:axId val="106515840"/>
        <c:axId val="106526208"/>
      </c:scatterChart>
      <c:valAx>
        <c:axId val="106515840"/>
        <c:scaling>
          <c:orientation val="minMax"/>
          <c:max val="21"/>
          <c:min val="9"/>
        </c:scaling>
        <c:delete val="0"/>
        <c:axPos val="b"/>
        <c:majorGridlines>
          <c:spPr>
            <a:ln w="3175">
              <a:solidFill>
                <a:srgbClr val="000000"/>
              </a:solidFill>
              <a:prstDash val="solid"/>
            </a:ln>
          </c:spPr>
        </c:majorGridlines>
        <c:title>
          <c:tx>
            <c:rich>
              <a:bodyPr/>
              <a:lstStyle/>
              <a:p>
                <a:pPr>
                  <a:defRPr sz="1800" b="0" i="0" u="none" strike="noStrike" baseline="0">
                    <a:solidFill>
                      <a:srgbClr val="000000"/>
                    </a:solidFill>
                    <a:latin typeface="Arial"/>
                    <a:ea typeface="Arial"/>
                    <a:cs typeface="Arial"/>
                  </a:defRPr>
                </a:pPr>
                <a:r>
                  <a:rPr lang="en-US" sz="1800"/>
                  <a:t>206 Pb / 204 Pb</a:t>
                </a:r>
              </a:p>
            </c:rich>
          </c:tx>
          <c:layout>
            <c:manualLayout>
              <c:xMode val="edge"/>
              <c:yMode val="edge"/>
              <c:x val="0.42730032238200455"/>
              <c:y val="0.89565470916754175"/>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en-US"/>
          </a:p>
        </c:txPr>
        <c:crossAx val="106526208"/>
        <c:crosses val="autoZero"/>
        <c:crossBetween val="midCat"/>
      </c:valAx>
      <c:valAx>
        <c:axId val="106526208"/>
        <c:scaling>
          <c:orientation val="minMax"/>
          <c:max val="16"/>
          <c:min val="9"/>
        </c:scaling>
        <c:delete val="0"/>
        <c:axPos val="l"/>
        <c:majorGridlines>
          <c:spPr>
            <a:ln w="3175">
              <a:solidFill>
                <a:srgbClr val="000000"/>
              </a:solidFill>
              <a:prstDash val="solid"/>
            </a:ln>
          </c:spPr>
        </c:majorGridlines>
        <c:title>
          <c:tx>
            <c:rich>
              <a:bodyPr/>
              <a:lstStyle/>
              <a:p>
                <a:pPr>
                  <a:defRPr sz="1800" b="0" i="0" u="none" strike="noStrike" baseline="0">
                    <a:solidFill>
                      <a:srgbClr val="000000"/>
                    </a:solidFill>
                    <a:latin typeface="Arial"/>
                    <a:ea typeface="Arial"/>
                    <a:cs typeface="Arial"/>
                  </a:defRPr>
                </a:pPr>
                <a:r>
                  <a:rPr lang="en-US" sz="1800"/>
                  <a:t>207 Pb / 204 Pb</a:t>
                </a:r>
              </a:p>
            </c:rich>
          </c:tx>
          <c:layout>
            <c:manualLayout>
              <c:xMode val="edge"/>
              <c:yMode val="edge"/>
              <c:x val="4.1543086898250446E-2"/>
              <c:y val="0.29855156972251395"/>
            </c:manualLayout>
          </c:layout>
          <c:overlay val="0"/>
          <c:spPr>
            <a:noFill/>
            <a:ln w="25400">
              <a:noFill/>
            </a:ln>
          </c:spPr>
        </c:title>
        <c:numFmt formatCode="General" sourceLinked="1"/>
        <c:majorTickMark val="cross"/>
        <c:minorTickMark val="out"/>
        <c:tickLblPos val="nextTo"/>
        <c:spPr>
          <a:ln w="3175">
            <a:solidFill>
              <a:srgbClr val="000000"/>
            </a:solidFill>
            <a:prstDash val="solid"/>
          </a:ln>
        </c:spPr>
        <c:txPr>
          <a:bodyPr rot="0" vert="horz"/>
          <a:lstStyle/>
          <a:p>
            <a:pPr>
              <a:defRPr sz="975" b="0" i="0" u="none" strike="noStrike" baseline="0">
                <a:solidFill>
                  <a:srgbClr val="000000"/>
                </a:solidFill>
                <a:latin typeface="Arial"/>
                <a:ea typeface="Arial"/>
                <a:cs typeface="Arial"/>
              </a:defRPr>
            </a:pPr>
            <a:endParaRPr lang="en-US"/>
          </a:p>
        </c:txPr>
        <c:crossAx val="106515840"/>
        <c:crosses val="autoZero"/>
        <c:crossBetween val="midCat"/>
      </c:valAx>
      <c:spPr>
        <a:noFill/>
        <a:ln w="12700">
          <a:solidFill>
            <a:srgbClr val="808080"/>
          </a:solidFill>
          <a:prstDash val="solid"/>
        </a:ln>
      </c:spPr>
    </c:plotArea>
    <c:legend>
      <c:legendPos val="r"/>
      <c:layout>
        <c:manualLayout>
          <c:xMode val="edge"/>
          <c:yMode val="edge"/>
          <c:x val="0.62540141045905173"/>
          <c:y val="0.48105197990350629"/>
          <c:w val="0.31811622994639482"/>
          <c:h val="0.30464579382169932"/>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9C498F1-7817-409C-A5FD-3A8B91C842DB}" type="slidenum">
              <a:rPr lang="en-US"/>
              <a:pPr/>
              <a:t>‹#›</a:t>
            </a:fld>
            <a:endParaRPr lang="en-US"/>
          </a:p>
        </p:txBody>
      </p:sp>
    </p:spTree>
    <p:extLst>
      <p:ext uri="{BB962C8B-B14F-4D97-AF65-F5344CB8AC3E}">
        <p14:creationId xmlns:p14="http://schemas.microsoft.com/office/powerpoint/2010/main" val="25591294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1</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1F84E-47F6-4146-9C9F-A79A4A669B8C}" type="slidenum">
              <a:rPr lang="en-US"/>
              <a:pPr/>
              <a:t>11</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r>
              <a:rPr lang="en-US" sz="1000" b="1" dirty="0" err="1"/>
              <a:t>Joly</a:t>
            </a:r>
            <a:r>
              <a:rPr lang="en-US" sz="1000" b="1" dirty="0"/>
              <a:t> later modified his views, taking into account that if heat were transported from the interior of the earth by conduction alone, it would melt about every 30 million years. He proposed, then the first hint of mantle convection… the interior of the earth melted every 30 million years, leading to the continents sliding around, extensive volcanism, mountain building… all this offered an explanation for ‘</a:t>
            </a:r>
            <a:r>
              <a:rPr lang="en-US" sz="1000" b="1" dirty="0" err="1"/>
              <a:t>orogenies</a:t>
            </a:r>
            <a:r>
              <a:rPr lang="en-US" sz="1000" b="1" dirty="0"/>
              <a:t>’, periods in which the earth underwent massive surface changes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FFC23-2827-4C93-965A-CB1BAEA4354F}" type="slidenum">
              <a:rPr lang="en-US"/>
              <a:pPr/>
              <a:t>12</a:t>
            </a:fld>
            <a:endParaRPr 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13</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30B6F-C4A1-4F33-8DE6-CC2D9842D23B}" type="slidenum">
              <a:rPr lang="en-US"/>
              <a:pPr/>
              <a:t>14</a:t>
            </a:fld>
            <a:endParaRPr 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1123950" y="4343400"/>
            <a:ext cx="4610100" cy="41148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3F36B-F62F-4ECB-88D9-1FB0B0B63260}" type="slidenum">
              <a:rPr lang="en-US"/>
              <a:pPr/>
              <a:t>15</a:t>
            </a:fld>
            <a:endParaRPr 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xfrm>
            <a:off x="1123950" y="4343400"/>
            <a:ext cx="4610100" cy="4114800"/>
          </a:xfrm>
        </p:spPr>
        <p:txBody>
          <a:bodyPr/>
          <a:lstStyle/>
          <a:p>
            <a:r>
              <a:rPr lang="en-US" dirty="0" smtClean="0"/>
              <a:t>This series may have errors. The “Tertiary”</a:t>
            </a:r>
            <a:r>
              <a:rPr lang="en-US" baseline="0" dirty="0" smtClean="0"/>
              <a:t> was removed in the early 2000’s.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7D3337-3F8B-437D-BFD2-DC29BCBF8370}" type="slidenum">
              <a:rPr lang="en-US"/>
              <a:pPr/>
              <a:t>16</a:t>
            </a:fld>
            <a:endParaRPr 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a:xfrm>
            <a:off x="1123950" y="4343400"/>
            <a:ext cx="4610100" cy="4114800"/>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2D4A0-962D-40DB-9F85-645D4F658E9B}" type="slidenum">
              <a:rPr lang="en-US"/>
              <a:pPr/>
              <a:t>17</a:t>
            </a:fld>
            <a:endParaRPr lang="en-US"/>
          </a:p>
        </p:txBody>
      </p:sp>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a:xfrm>
            <a:off x="1123950" y="4343400"/>
            <a:ext cx="4610100" cy="4114800"/>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ABC6E4-EAF7-4E4A-9C45-636D76C1EA1F}" type="slidenum">
              <a:rPr lang="en-US"/>
              <a:pPr/>
              <a:t>18</a:t>
            </a:fld>
            <a:endParaRPr 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xfrm>
            <a:off x="1123950" y="4343400"/>
            <a:ext cx="4610100" cy="411480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19</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2945C-6464-4603-8CB2-0011283033A6}" type="slidenum">
              <a:rPr lang="en-US"/>
              <a:pPr/>
              <a:t>22</a:t>
            </a:fld>
            <a:endParaRPr lang="en-US"/>
          </a:p>
        </p:txBody>
      </p:sp>
      <p:sp>
        <p:nvSpPr>
          <p:cNvPr id="343042" name="Rectangle 2"/>
          <p:cNvSpPr>
            <a:spLocks noChangeArrowheads="1" noTextEdit="1"/>
          </p:cNvSpPr>
          <p:nvPr>
            <p:ph type="sldImg"/>
          </p:nvPr>
        </p:nvSpPr>
        <p:spPr>
          <a:ln/>
        </p:spPr>
      </p:sp>
      <p:sp>
        <p:nvSpPr>
          <p:cNvPr id="343043" name="Rectangle 3"/>
          <p:cNvSpPr>
            <a:spLocks noGrp="1" noChangeArrowheads="1"/>
          </p:cNvSpPr>
          <p:nvPr>
            <p:ph type="body" idx="1"/>
          </p:nvPr>
        </p:nvSpPr>
        <p:spPr/>
        <p:txBody>
          <a:bodyPr/>
          <a:lstStyle/>
          <a:p>
            <a:r>
              <a:rPr lang="en-US"/>
              <a:t>Collisions.....  No one ever documented as being killed by a meteorite.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2</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3549AE-5B63-430E-8D66-1E87A0EE0EEF}" type="slidenum">
              <a:rPr lang="en-US"/>
              <a:pPr/>
              <a:t>24</a:t>
            </a:fld>
            <a:endParaRPr lang="en-US"/>
          </a:p>
        </p:txBody>
      </p:sp>
      <p:sp>
        <p:nvSpPr>
          <p:cNvPr id="47106" name="Rectangle 1031"/>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defTabSz="457200">
              <a:defRPr sz="2400">
                <a:solidFill>
                  <a:schemeClr val="tx1"/>
                </a:solidFill>
                <a:latin typeface="Times" pitchFamily="18" charset="0"/>
              </a:defRPr>
            </a:lvl1pPr>
            <a:lvl2pPr marL="37931725" indent="-37474525" defTabSz="457200">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marL="457200" eaLnBrk="0" fontAlgn="base" hangingPunct="0">
              <a:spcBef>
                <a:spcPct val="0"/>
              </a:spcBef>
              <a:spcAft>
                <a:spcPct val="0"/>
              </a:spcAft>
              <a:defRPr sz="2400">
                <a:solidFill>
                  <a:schemeClr val="tx1"/>
                </a:solidFill>
                <a:latin typeface="Times" pitchFamily="18" charset="0"/>
              </a:defRPr>
            </a:lvl6pPr>
            <a:lvl7pPr marL="914400" eaLnBrk="0" fontAlgn="base" hangingPunct="0">
              <a:spcBef>
                <a:spcPct val="0"/>
              </a:spcBef>
              <a:spcAft>
                <a:spcPct val="0"/>
              </a:spcAft>
              <a:defRPr sz="2400">
                <a:solidFill>
                  <a:schemeClr val="tx1"/>
                </a:solidFill>
                <a:latin typeface="Times" pitchFamily="18" charset="0"/>
              </a:defRPr>
            </a:lvl7pPr>
            <a:lvl8pPr marL="1371600" eaLnBrk="0" fontAlgn="base" hangingPunct="0">
              <a:spcBef>
                <a:spcPct val="0"/>
              </a:spcBef>
              <a:spcAft>
                <a:spcPct val="0"/>
              </a:spcAft>
              <a:defRPr sz="2400">
                <a:solidFill>
                  <a:schemeClr val="tx1"/>
                </a:solidFill>
                <a:latin typeface="Times" pitchFamily="18" charset="0"/>
              </a:defRPr>
            </a:lvl8pPr>
            <a:lvl9pPr marL="1828800" eaLnBrk="0" fontAlgn="base" hangingPunct="0">
              <a:spcBef>
                <a:spcPct val="0"/>
              </a:spcBef>
              <a:spcAft>
                <a:spcPct val="0"/>
              </a:spcAft>
              <a:defRPr sz="2400">
                <a:solidFill>
                  <a:schemeClr val="tx1"/>
                </a:solidFill>
                <a:latin typeface="Times" pitchFamily="18" charset="0"/>
              </a:defRPr>
            </a:lvl9pPr>
          </a:lstStyle>
          <a:p>
            <a:pPr algn="r" eaLnBrk="1" hangingPunct="1"/>
            <a:fld id="{9B6D8AF4-CF75-4EFF-9B34-64D59A90AD75}" type="slidenum">
              <a:rPr lang="de-DE" sz="1200">
                <a:latin typeface="Calibri" pitchFamily="34" charset="0"/>
                <a:ea typeface="MS PGothic" pitchFamily="34" charset="-128"/>
              </a:rPr>
              <a:pPr algn="r" eaLnBrk="1" hangingPunct="1"/>
              <a:t>24</a:t>
            </a:fld>
            <a:endParaRPr lang="de-DE" sz="1200">
              <a:latin typeface="Calibri" pitchFamily="34" charset="0"/>
              <a:ea typeface="MS PGothic" pitchFamily="34" charset="-128"/>
            </a:endParaRPr>
          </a:p>
        </p:txBody>
      </p:sp>
      <p:sp>
        <p:nvSpPr>
          <p:cNvPr id="45363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53636" name="Rectangle 3"/>
          <p:cNvSpPr>
            <a:spLocks noGrp="1" noChangeArrowheads="1"/>
          </p:cNvSpPr>
          <p:nvPr>
            <p:ph type="body" idx="1"/>
          </p:nvPr>
        </p:nvSpPr>
        <p:spPr>
          <a:xfrm>
            <a:off x="685800" y="4343400"/>
            <a:ext cx="5486400" cy="4114800"/>
          </a:xfrm>
        </p:spPr>
        <p:txBody>
          <a:bodyPr/>
          <a:lstStyle/>
          <a:p>
            <a:pPr defTabSz="457200">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09616-D56A-42E6-A7EF-98207A869E72}" type="slidenum">
              <a:rPr lang="en-US"/>
              <a:pPr/>
              <a:t>25</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dirty="0"/>
              <a:t>Source:  D.S. Ebel (photo of product</a:t>
            </a:r>
            <a:r>
              <a:rPr lang="en-US" dirty="0" smtClean="0"/>
              <a:t>)</a:t>
            </a:r>
            <a:endParaRPr lang="en-US" dirty="0"/>
          </a:p>
          <a:p>
            <a:r>
              <a:rPr lang="en-US" dirty="0"/>
              <a:t>See also:</a:t>
            </a:r>
          </a:p>
          <a:p>
            <a:r>
              <a:rPr lang="en-US" dirty="0"/>
              <a:t>http://atom.kaeri.re.kr/</a:t>
            </a:r>
          </a:p>
          <a:p>
            <a:r>
              <a:rPr lang="en-US" dirty="0"/>
              <a:t>http://www.nndc.bnl.gov/chart/    (interactive)</a:t>
            </a:r>
          </a:p>
          <a:p>
            <a:endParaRPr lang="en-US" dirty="0"/>
          </a:p>
          <a:p>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355915-8616-42BB-B466-9358BF6D1832}" type="slidenum">
              <a:rPr lang="en-US"/>
              <a:pPr/>
              <a:t>26</a:t>
            </a:fld>
            <a:endParaRPr 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3CC210-702A-4D5C-A03A-40D61AE4C71E}" type="slidenum">
              <a:rPr lang="en-US"/>
              <a:pPr/>
              <a:t>27</a:t>
            </a:fld>
            <a:endParaRPr lang="en-US"/>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p:txBody>
          <a:bodyPr/>
          <a:lstStyle/>
          <a:p>
            <a:r>
              <a:rPr lang="en-US"/>
              <a:t>See GCA by Allegre etc. GCA 59: 1445 (1995)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28</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b="0" dirty="0" smtClean="0"/>
              <a:t>Divide equation 1 by equation 2.  </a:t>
            </a:r>
          </a:p>
          <a:p>
            <a:r>
              <a:rPr lang="en-US" b="0" dirty="0" smtClean="0"/>
              <a:t>Hydrogen has only one proton, hence does not need a neutron to keep its nucleus together. Helium, the next element up the periodic table, does.  The stable isotope of helium requires the combined nuclear force of two neutrons to keep its two protons from flying apart. </a:t>
            </a:r>
            <a:r>
              <a:rPr lang="en-US" b="0" baseline="30000" dirty="0" smtClean="0"/>
              <a:t>238</a:t>
            </a:r>
            <a:r>
              <a:rPr lang="en-US" b="0" dirty="0" smtClean="0"/>
              <a:t>U with 92 protons requires </a:t>
            </a:r>
            <a:r>
              <a:rPr lang="en-US" b="0" i="1" dirty="0" smtClean="0"/>
              <a:t>146</a:t>
            </a:r>
            <a:r>
              <a:rPr lang="en-US" b="0" dirty="0" smtClean="0"/>
              <a:t> neutrons to hold it together and even then, </a:t>
            </a:r>
            <a:r>
              <a:rPr lang="en-US" b="0" baseline="30000" dirty="0" smtClean="0"/>
              <a:t>238</a:t>
            </a:r>
            <a:r>
              <a:rPr lang="en-US" b="0" dirty="0" smtClean="0"/>
              <a:t>U still comes apart, with a half-life of 4.47 billion years.</a:t>
            </a:r>
            <a:endParaRPr lang="en-US"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29</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sz="1200" b="0" i="0" u="none" strike="noStrike" kern="1200" dirty="0" smtClean="0">
                <a:solidFill>
                  <a:schemeClr val="tx1"/>
                </a:solidFill>
                <a:effectLst/>
                <a:latin typeface="Times" pitchFamily="18" charset="0"/>
                <a:ea typeface="+mn-ea"/>
                <a:cs typeface="+mn-cs"/>
              </a:rPr>
              <a:t>Work-U-Pb.xls</a:t>
            </a:r>
            <a:r>
              <a:rPr lang="en-US" sz="1200" b="0" i="0" u="none" strike="noStrike" kern="1200" baseline="0" dirty="0" smtClean="0">
                <a:solidFill>
                  <a:schemeClr val="tx1"/>
                </a:solidFill>
                <a:effectLst/>
                <a:latin typeface="Times" pitchFamily="18" charset="0"/>
                <a:ea typeface="+mn-ea"/>
                <a:cs typeface="+mn-cs"/>
              </a:rPr>
              <a:t>   (DSE)  </a:t>
            </a:r>
            <a:r>
              <a:rPr lang="en-US" sz="1200" b="0" i="0" u="none" strike="noStrike" kern="1200" baseline="0" dirty="0" err="1" smtClean="0">
                <a:solidFill>
                  <a:schemeClr val="tx1"/>
                </a:solidFill>
                <a:effectLst/>
                <a:latin typeface="Times" pitchFamily="18" charset="0"/>
                <a:ea typeface="+mn-ea"/>
                <a:cs typeface="+mn-cs"/>
              </a:rPr>
              <a:t>Isochron</a:t>
            </a:r>
            <a:r>
              <a:rPr lang="en-US" sz="1200" b="0" i="0" u="none" strike="noStrike" kern="1200" baseline="0" dirty="0" smtClean="0">
                <a:solidFill>
                  <a:schemeClr val="tx1"/>
                </a:solidFill>
                <a:effectLst/>
                <a:latin typeface="Times" pitchFamily="18" charset="0"/>
                <a:ea typeface="+mn-ea"/>
                <a:cs typeface="+mn-cs"/>
              </a:rPr>
              <a:t> is 2.07e+9 </a:t>
            </a:r>
            <a:r>
              <a:rPr lang="en-US" sz="1200" b="0" i="0" u="none" strike="noStrike" kern="1200" baseline="0" dirty="0" err="1" smtClean="0">
                <a:solidFill>
                  <a:schemeClr val="tx1"/>
                </a:solidFill>
                <a:effectLst/>
                <a:latin typeface="Times" pitchFamily="18" charset="0"/>
                <a:ea typeface="+mn-ea"/>
                <a:cs typeface="+mn-cs"/>
              </a:rPr>
              <a:t>Ga</a:t>
            </a:r>
            <a:r>
              <a:rPr lang="en-US" sz="1200" b="0" i="0" u="none" strike="noStrike" kern="1200" baseline="0" dirty="0" smtClean="0">
                <a:solidFill>
                  <a:schemeClr val="tx1"/>
                </a:solidFill>
                <a:effectLst/>
                <a:latin typeface="Times" pitchFamily="18" charset="0"/>
                <a:ea typeface="+mn-ea"/>
                <a:cs typeface="+mn-cs"/>
              </a:rPr>
              <a:t> (years ago) initial = 4.568 Ga.</a:t>
            </a:r>
            <a:endParaRPr lang="en-US" sz="1200" b="0" i="0" u="none" strike="noStrike" kern="1200" dirty="0" smtClean="0">
              <a:solidFill>
                <a:schemeClr val="tx1"/>
              </a:solidFill>
              <a:effectLst/>
              <a:latin typeface="Times" pitchFamily="18" charset="0"/>
              <a:ea typeface="+mn-ea"/>
              <a:cs typeface="+mn-cs"/>
            </a:endParaRPr>
          </a:p>
          <a:p>
            <a:r>
              <a:rPr lang="en-US" sz="1200" b="0" i="0" u="none" strike="noStrike" kern="1200" dirty="0" smtClean="0">
                <a:solidFill>
                  <a:schemeClr val="tx1"/>
                </a:solidFill>
                <a:effectLst/>
                <a:latin typeface="Times" pitchFamily="18" charset="0"/>
                <a:ea typeface="+mn-ea"/>
                <a:cs typeface="+mn-cs"/>
              </a:rPr>
              <a:t>Faure's "mu“ of 10 = 238/206 present day</a:t>
            </a:r>
            <a:r>
              <a:rPr lang="en-US" dirty="0" smtClean="0"/>
              <a:t> </a:t>
            </a:r>
          </a:p>
          <a:p>
            <a:r>
              <a:rPr lang="en-US" sz="1200" b="0" i="0" u="none" strike="noStrike" kern="1200" dirty="0" smtClean="0">
                <a:solidFill>
                  <a:schemeClr val="tx1"/>
                </a:solidFill>
                <a:effectLst/>
                <a:latin typeface="Times" pitchFamily="18" charset="0"/>
                <a:ea typeface="+mn-ea"/>
                <a:cs typeface="+mn-cs"/>
              </a:rPr>
              <a:t>Initial 207/204 </a:t>
            </a:r>
            <a:r>
              <a:rPr lang="en-US" sz="1200" b="0" i="0" u="none" strike="noStrike" kern="1200" dirty="0" err="1" smtClean="0">
                <a:solidFill>
                  <a:schemeClr val="tx1"/>
                </a:solidFill>
                <a:effectLst/>
                <a:latin typeface="Times" pitchFamily="18" charset="0"/>
                <a:ea typeface="+mn-ea"/>
                <a:cs typeface="+mn-cs"/>
              </a:rPr>
              <a:t>Pb</a:t>
            </a:r>
            <a:r>
              <a:rPr lang="en-US" sz="1200" b="0" i="0" u="none" strike="noStrike" kern="1200" dirty="0" smtClean="0">
                <a:solidFill>
                  <a:schemeClr val="tx1"/>
                </a:solidFill>
                <a:effectLst/>
                <a:latin typeface="Times" pitchFamily="18" charset="0"/>
                <a:ea typeface="+mn-ea"/>
                <a:cs typeface="+mn-cs"/>
              </a:rPr>
              <a:t> CDT:</a:t>
            </a:r>
            <a:r>
              <a:rPr lang="en-US" dirty="0" smtClean="0"/>
              <a:t> </a:t>
            </a:r>
            <a:r>
              <a:rPr lang="en-US" sz="1200" b="0" i="0" u="none" strike="noStrike" kern="1200" dirty="0" smtClean="0">
                <a:solidFill>
                  <a:schemeClr val="tx1"/>
                </a:solidFill>
                <a:effectLst/>
                <a:latin typeface="Times" pitchFamily="18" charset="0"/>
                <a:ea typeface="+mn-ea"/>
                <a:cs typeface="+mn-cs"/>
              </a:rPr>
              <a:t>10.293</a:t>
            </a:r>
            <a:r>
              <a:rPr lang="en-US" dirty="0" smtClean="0"/>
              <a:t> </a:t>
            </a:r>
          </a:p>
          <a:p>
            <a:r>
              <a:rPr lang="en-US" sz="1200" b="0" i="0" u="none" strike="noStrike" kern="1200" dirty="0" smtClean="0">
                <a:solidFill>
                  <a:schemeClr val="tx1"/>
                </a:solidFill>
                <a:effectLst/>
                <a:latin typeface="Times" pitchFamily="18" charset="0"/>
                <a:ea typeface="+mn-ea"/>
                <a:cs typeface="+mn-cs"/>
              </a:rPr>
              <a:t>Initial 206/204 </a:t>
            </a:r>
            <a:r>
              <a:rPr lang="en-US" sz="1200" b="0" i="0" u="none" strike="noStrike" kern="1200" dirty="0" err="1" smtClean="0">
                <a:solidFill>
                  <a:schemeClr val="tx1"/>
                </a:solidFill>
                <a:effectLst/>
                <a:latin typeface="Times" pitchFamily="18" charset="0"/>
                <a:ea typeface="+mn-ea"/>
                <a:cs typeface="+mn-cs"/>
              </a:rPr>
              <a:t>Pb</a:t>
            </a:r>
            <a:r>
              <a:rPr lang="en-US" sz="1200" b="0" i="0" u="none" strike="noStrike" kern="1200" dirty="0" smtClean="0">
                <a:solidFill>
                  <a:schemeClr val="tx1"/>
                </a:solidFill>
                <a:effectLst/>
                <a:latin typeface="Times" pitchFamily="18" charset="0"/>
                <a:ea typeface="+mn-ea"/>
                <a:cs typeface="+mn-cs"/>
              </a:rPr>
              <a:t> CDT:</a:t>
            </a:r>
            <a:r>
              <a:rPr lang="en-US" dirty="0" smtClean="0"/>
              <a:t> </a:t>
            </a:r>
            <a:r>
              <a:rPr lang="en-US" sz="1200" b="0" i="0" u="none" strike="noStrike" kern="1200" dirty="0" smtClean="0">
                <a:solidFill>
                  <a:schemeClr val="tx1"/>
                </a:solidFill>
                <a:effectLst/>
                <a:latin typeface="Times" pitchFamily="18" charset="0"/>
                <a:ea typeface="+mn-ea"/>
                <a:cs typeface="+mn-cs"/>
              </a:rPr>
              <a:t>9.3066</a:t>
            </a:r>
            <a:r>
              <a:rPr lang="en-US" dirty="0" smtClean="0"/>
              <a:t> </a:t>
            </a:r>
            <a:r>
              <a:rPr lang="en-US" sz="1200" b="1" i="0" u="none" strike="noStrike" kern="1200" dirty="0" smtClean="0">
                <a:solidFill>
                  <a:schemeClr val="tx1"/>
                </a:solidFill>
                <a:effectLst/>
                <a:latin typeface="Times" pitchFamily="18" charset="0"/>
                <a:ea typeface="+mn-ea"/>
                <a:cs typeface="+mn-cs"/>
              </a:rPr>
              <a:t>Faure p.313, from Chen &amp; Wasserburg (1983)</a:t>
            </a:r>
          </a:p>
          <a:p>
            <a:r>
              <a:rPr lang="en-US" sz="1200" b="0" i="0" u="none" strike="noStrike" kern="1200" dirty="0" smtClean="0">
                <a:solidFill>
                  <a:schemeClr val="tx1"/>
                </a:solidFill>
                <a:effectLst/>
                <a:latin typeface="Times" pitchFamily="18" charset="0"/>
                <a:ea typeface="+mn-ea"/>
                <a:cs typeface="+mn-cs"/>
              </a:rPr>
              <a:t>Equation 1:  (207Pb/204Pb)present = (207/204Pb)initial + (235U/204Pb)present * ( e^(lambda*</a:t>
            </a:r>
            <a:r>
              <a:rPr lang="en-US" sz="1200" b="0" i="0" u="none" strike="noStrike" kern="1200" dirty="0" err="1" smtClean="0">
                <a:solidFill>
                  <a:schemeClr val="tx1"/>
                </a:solidFill>
                <a:effectLst/>
                <a:latin typeface="Times" pitchFamily="18" charset="0"/>
                <a:ea typeface="+mn-ea"/>
                <a:cs typeface="+mn-cs"/>
              </a:rPr>
              <a:t>AgeOfEarth</a:t>
            </a:r>
            <a:r>
              <a:rPr lang="en-US" sz="1200" b="0" i="0" u="none" strike="noStrike" kern="1200" dirty="0" smtClean="0">
                <a:solidFill>
                  <a:schemeClr val="tx1"/>
                </a:solidFill>
                <a:effectLst/>
                <a:latin typeface="Times" pitchFamily="18" charset="0"/>
                <a:ea typeface="+mn-ea"/>
                <a:cs typeface="+mn-cs"/>
              </a:rPr>
              <a:t>) - e^(lambda*</a:t>
            </a:r>
            <a:r>
              <a:rPr lang="en-US" sz="1200" b="0" i="0" u="none" strike="noStrike" kern="1200" dirty="0" err="1" smtClean="0">
                <a:solidFill>
                  <a:schemeClr val="tx1"/>
                </a:solidFill>
                <a:effectLst/>
                <a:latin typeface="Times" pitchFamily="18" charset="0"/>
                <a:ea typeface="+mn-ea"/>
                <a:cs typeface="+mn-cs"/>
              </a:rPr>
              <a:t>timeSampleIsolated</a:t>
            </a:r>
            <a:r>
              <a:rPr lang="en-US" sz="1200" b="0" i="0" u="none" strike="noStrike" kern="1200" dirty="0" smtClean="0">
                <a:solidFill>
                  <a:schemeClr val="tx1"/>
                </a:solidFill>
                <a:effectLst/>
                <a:latin typeface="Times" pitchFamily="18" charset="0"/>
                <a:ea typeface="+mn-ea"/>
                <a:cs typeface="+mn-cs"/>
              </a:rPr>
              <a:t>))</a:t>
            </a:r>
            <a:r>
              <a:rPr lang="en-US" dirty="0" smtClean="0"/>
              <a:t> </a:t>
            </a:r>
          </a:p>
          <a:p>
            <a:endParaRPr lang="en-US" sz="1200" b="1" i="0" u="none" strike="noStrike" kern="1200" dirty="0" smtClean="0">
              <a:solidFill>
                <a:schemeClr val="tx1"/>
              </a:solidFill>
              <a:effectLst/>
              <a:latin typeface="Times" pitchFamily="18" charset="0"/>
              <a:ea typeface="+mn-ea"/>
              <a:cs typeface="+mn-cs"/>
            </a:endParaRPr>
          </a:p>
          <a:p>
            <a:r>
              <a:rPr lang="en-US" dirty="0" smtClean="0"/>
              <a:t> </a:t>
            </a:r>
            <a:endParaRPr lang="en-US" b="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30</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sz="1200" b="0" i="0" u="none" strike="noStrike" kern="1200" dirty="0" smtClean="0">
                <a:solidFill>
                  <a:schemeClr val="tx1"/>
                </a:solidFill>
                <a:effectLst/>
                <a:latin typeface="Times" pitchFamily="18" charset="0"/>
                <a:ea typeface="+mn-ea"/>
                <a:cs typeface="+mn-cs"/>
              </a:rPr>
              <a:t>lambda (238U) =</a:t>
            </a:r>
            <a:r>
              <a:rPr lang="en-US" dirty="0" smtClean="0"/>
              <a:t> </a:t>
            </a:r>
            <a:r>
              <a:rPr lang="en-US" sz="1200" b="0" i="0" u="none" strike="noStrike" kern="1200" dirty="0" smtClean="0">
                <a:solidFill>
                  <a:schemeClr val="tx1"/>
                </a:solidFill>
                <a:effectLst/>
                <a:latin typeface="Times" pitchFamily="18" charset="0"/>
                <a:ea typeface="+mn-ea"/>
                <a:cs typeface="+mn-cs"/>
              </a:rPr>
              <a:t>1.5512548E-10</a:t>
            </a:r>
            <a:r>
              <a:rPr lang="en-US" dirty="0" smtClean="0"/>
              <a:t> </a:t>
            </a:r>
          </a:p>
          <a:p>
            <a:r>
              <a:rPr lang="en-US" sz="1200" b="0" i="0" u="none" strike="noStrike" kern="1200" dirty="0" smtClean="0">
                <a:solidFill>
                  <a:schemeClr val="tx1"/>
                </a:solidFill>
                <a:effectLst/>
                <a:latin typeface="Times" pitchFamily="18" charset="0"/>
                <a:ea typeface="+mn-ea"/>
                <a:cs typeface="+mn-cs"/>
              </a:rPr>
              <a:t>lambda (235U) =</a:t>
            </a:r>
            <a:r>
              <a:rPr lang="en-US" dirty="0" smtClean="0"/>
              <a:t> </a:t>
            </a:r>
            <a:r>
              <a:rPr lang="en-US" sz="1200" b="0" i="0" u="none" strike="noStrike" kern="1200" dirty="0" smtClean="0">
                <a:solidFill>
                  <a:schemeClr val="tx1"/>
                </a:solidFill>
                <a:effectLst/>
                <a:latin typeface="Times" pitchFamily="18" charset="0"/>
                <a:ea typeface="+mn-ea"/>
                <a:cs typeface="+mn-cs"/>
              </a:rPr>
              <a:t>9.8484986E-10</a:t>
            </a:r>
            <a:r>
              <a:rPr lang="en-US" dirty="0" smtClean="0"/>
              <a:t> </a:t>
            </a:r>
          </a:p>
          <a:p>
            <a:r>
              <a:rPr lang="en-US" dirty="0" smtClean="0"/>
              <a:t>JackHills-22-ages.jpg</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87377-C336-4079-B64C-5F149E0F618D}" type="slidenum">
              <a:rPr lang="en-US"/>
              <a:pPr/>
              <a:t>31</a:t>
            </a:fld>
            <a:endParaRPr lang="en-US"/>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p:txBody>
          <a:bodyPr/>
          <a:lstStyle/>
          <a:p>
            <a:r>
              <a:rPr lang="en-US" dirty="0" smtClean="0"/>
              <a:t>http://www.geology.wisc.edu/zircon/zircon_home.html</a:t>
            </a:r>
          </a:p>
          <a:p>
            <a:r>
              <a:rPr lang="en-US" dirty="0" smtClean="0"/>
              <a:t>3060 Ma</a:t>
            </a:r>
            <a:r>
              <a:rPr lang="en-US" baseline="0" dirty="0" smtClean="0"/>
              <a:t> </a:t>
            </a:r>
            <a:r>
              <a:rPr lang="en-US" dirty="0" smtClean="0"/>
              <a:t>is the age of the youngest detrital zircon in the Jack Hills rock (metamorphosed sandstone conglomerate).</a:t>
            </a:r>
          </a:p>
          <a:p>
            <a:r>
              <a:rPr lang="en-US" dirty="0" smtClean="0"/>
              <a:t>Analyses of zircons from a felsic </a:t>
            </a:r>
            <a:r>
              <a:rPr lang="en-US" dirty="0" err="1" smtClean="0"/>
              <a:t>Acasta</a:t>
            </a:r>
            <a:r>
              <a:rPr lang="en-US" dirty="0" smtClean="0"/>
              <a:t> </a:t>
            </a:r>
            <a:r>
              <a:rPr lang="en-US" dirty="0" err="1" smtClean="0"/>
              <a:t>orthogneiss</a:t>
            </a:r>
            <a:r>
              <a:rPr lang="en-US" dirty="0" smtClean="0"/>
              <a:t> with presumed granitic </a:t>
            </a:r>
            <a:r>
              <a:rPr lang="en-US" dirty="0" err="1" smtClean="0"/>
              <a:t>protolith</a:t>
            </a:r>
            <a:r>
              <a:rPr lang="en-US" dirty="0" smtClean="0"/>
              <a:t> returned an age of 4.031 ± 0.003 </a:t>
            </a:r>
            <a:r>
              <a:rPr lang="en-US" dirty="0" err="1" smtClean="0"/>
              <a:t>Ga</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ffectLst/>
              </a:rPr>
              <a:t>For </a:t>
            </a:r>
            <a:r>
              <a:rPr lang="en-US" dirty="0" err="1" smtClean="0">
                <a:effectLst/>
              </a:rPr>
              <a:t>Acasta</a:t>
            </a:r>
            <a:r>
              <a:rPr lang="en-US" dirty="0" smtClean="0">
                <a:effectLst/>
              </a:rPr>
              <a:t> see </a:t>
            </a:r>
            <a:r>
              <a:rPr lang="en-US" dirty="0" err="1" smtClean="0">
                <a:effectLst/>
              </a:rPr>
              <a:t>Iizuka</a:t>
            </a:r>
            <a:r>
              <a:rPr lang="en-US" dirty="0" smtClean="0">
                <a:effectLst/>
              </a:rPr>
              <a:t> et al.  Precambrian Research 153 (2007) 179–208</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32</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dirty="0" smtClean="0"/>
              <a:t>JackHills-6-concordia.jpg (just one grain</a:t>
            </a:r>
            <a:r>
              <a:rPr lang="en-US" baseline="0" dirty="0" smtClean="0"/>
              <a:t>)    </a:t>
            </a:r>
            <a:r>
              <a:rPr lang="en-US" dirty="0" smtClean="0"/>
              <a:t>JackHills-14-Concordia2.jpg (with color)</a:t>
            </a:r>
          </a:p>
          <a:p>
            <a:r>
              <a:rPr lang="en-US" dirty="0" smtClean="0"/>
              <a:t>14. U-</a:t>
            </a:r>
            <a:r>
              <a:rPr lang="en-US" dirty="0" err="1" smtClean="0"/>
              <a:t>Pb</a:t>
            </a:r>
            <a:r>
              <a:rPr lang="en-US" dirty="0" smtClean="0"/>
              <a:t> Concordia for zircons from sample W74 with ages from 3.3 to 4.4 Ga. (Peck et al. 2000, 2001) </a:t>
            </a:r>
          </a:p>
          <a:p>
            <a:endParaRPr lang="en-US" dirty="0" smtClean="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33</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dirty="0" smtClean="0"/>
              <a:t>JackHills-27-OldestRockTimeline.jpg  and     JackHills-31-LHBgraph.jpg   from U </a:t>
            </a:r>
            <a:r>
              <a:rPr lang="en-US" dirty="0" err="1" smtClean="0"/>
              <a:t>Wisc</a:t>
            </a:r>
            <a:r>
              <a:rPr lang="en-US" dirty="0" smtClean="0"/>
              <a:t> SIMS site.</a:t>
            </a:r>
          </a:p>
          <a:p>
            <a:endParaRPr lang="en-US" dirty="0" smtClean="0"/>
          </a:p>
          <a:p>
            <a:r>
              <a:rPr lang="en-US" dirty="0" smtClean="0"/>
              <a:t>31. Estimates of meteorite impact rate for first two billion years of Earth history. Two hypotheses are shown: exponential decay of impact rate (dashes, and a cool early Earth/ late heavy bombardment (solid curve, this study). In either model, spikes occurred owing to isolated large impacts. Evidence for liquid water comes from high-d18O zircons (&gt;4.4 </a:t>
            </a:r>
            <a:r>
              <a:rPr lang="en-US" dirty="0" err="1" smtClean="0"/>
              <a:t>Ga</a:t>
            </a:r>
            <a:r>
              <a:rPr lang="en-US" dirty="0" smtClean="0"/>
              <a:t> to &gt;4.0 </a:t>
            </a:r>
            <a:r>
              <a:rPr lang="en-US" dirty="0" err="1" smtClean="0"/>
              <a:t>Ga</a:t>
            </a:r>
            <a:r>
              <a:rPr lang="en-US" dirty="0" smtClean="0"/>
              <a:t>) and sedimentary rocks (</a:t>
            </a:r>
            <a:r>
              <a:rPr lang="en-US" dirty="0" err="1" smtClean="0"/>
              <a:t>Isua</a:t>
            </a:r>
            <a:r>
              <a:rPr lang="en-US" dirty="0" smtClean="0"/>
              <a:t> 3.8-3.6 </a:t>
            </a:r>
            <a:r>
              <a:rPr lang="en-US" dirty="0" err="1" smtClean="0"/>
              <a:t>Ga</a:t>
            </a:r>
            <a:r>
              <a:rPr lang="en-US" dirty="0" smtClean="0"/>
              <a:t>). The cool early Earth hypothesis (solid curve) suggests that impact rates had dropped precipitously by 4.4 </a:t>
            </a:r>
            <a:r>
              <a:rPr lang="en-US" dirty="0" err="1" smtClean="0"/>
              <a:t>Ga</a:t>
            </a:r>
            <a:r>
              <a:rPr lang="en-US" dirty="0" smtClean="0"/>
              <a:t>, consistent with relatively cool conditions and liquid water on the surface of the Earth. (Valley et al. 2002)</a:t>
            </a:r>
          </a:p>
          <a:p>
            <a:r>
              <a:rPr lang="en-US" dirty="0" smtClean="0"/>
              <a:t>xxx</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718F3-0140-4569-9B5A-E9D787A952AE}" type="slidenum">
              <a:rPr lang="en-US"/>
              <a:pPr/>
              <a:t>4</a:t>
            </a:fld>
            <a:endParaRPr 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34</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2B3070C-608F-449F-8507-C47951454BE4}" type="slidenum">
              <a:rPr lang="en-US"/>
              <a:pPr/>
              <a:t>39</a:t>
            </a:fld>
            <a:endParaRPr lang="en-US"/>
          </a:p>
        </p:txBody>
      </p:sp>
      <p:sp>
        <p:nvSpPr>
          <p:cNvPr id="40962" name="Rectangle 1031"/>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defTabSz="457200">
              <a:defRPr sz="2400">
                <a:solidFill>
                  <a:schemeClr val="tx1"/>
                </a:solidFill>
                <a:latin typeface="Times" pitchFamily="18" charset="0"/>
              </a:defRPr>
            </a:lvl1pPr>
            <a:lvl2pPr marL="37931725" indent="-37474525" defTabSz="457200">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marL="457200" eaLnBrk="0" fontAlgn="base" hangingPunct="0">
              <a:spcBef>
                <a:spcPct val="0"/>
              </a:spcBef>
              <a:spcAft>
                <a:spcPct val="0"/>
              </a:spcAft>
              <a:defRPr sz="2400">
                <a:solidFill>
                  <a:schemeClr val="tx1"/>
                </a:solidFill>
                <a:latin typeface="Times" pitchFamily="18" charset="0"/>
              </a:defRPr>
            </a:lvl6pPr>
            <a:lvl7pPr marL="914400" eaLnBrk="0" fontAlgn="base" hangingPunct="0">
              <a:spcBef>
                <a:spcPct val="0"/>
              </a:spcBef>
              <a:spcAft>
                <a:spcPct val="0"/>
              </a:spcAft>
              <a:defRPr sz="2400">
                <a:solidFill>
                  <a:schemeClr val="tx1"/>
                </a:solidFill>
                <a:latin typeface="Times" pitchFamily="18" charset="0"/>
              </a:defRPr>
            </a:lvl7pPr>
            <a:lvl8pPr marL="1371600" eaLnBrk="0" fontAlgn="base" hangingPunct="0">
              <a:spcBef>
                <a:spcPct val="0"/>
              </a:spcBef>
              <a:spcAft>
                <a:spcPct val="0"/>
              </a:spcAft>
              <a:defRPr sz="2400">
                <a:solidFill>
                  <a:schemeClr val="tx1"/>
                </a:solidFill>
                <a:latin typeface="Times" pitchFamily="18" charset="0"/>
              </a:defRPr>
            </a:lvl8pPr>
            <a:lvl9pPr marL="1828800" eaLnBrk="0" fontAlgn="base" hangingPunct="0">
              <a:spcBef>
                <a:spcPct val="0"/>
              </a:spcBef>
              <a:spcAft>
                <a:spcPct val="0"/>
              </a:spcAft>
              <a:defRPr sz="2400">
                <a:solidFill>
                  <a:schemeClr val="tx1"/>
                </a:solidFill>
                <a:latin typeface="Times" pitchFamily="18" charset="0"/>
              </a:defRPr>
            </a:lvl9pPr>
          </a:lstStyle>
          <a:p>
            <a:pPr algn="r" eaLnBrk="1" hangingPunct="1"/>
            <a:fld id="{35EB8B78-1DE4-40B6-B776-DDB8FB369ADE}" type="slidenum">
              <a:rPr lang="de-DE" sz="1200">
                <a:latin typeface="Calibri" pitchFamily="34" charset="0"/>
                <a:ea typeface="MS PGothic" pitchFamily="34" charset="-128"/>
              </a:rPr>
              <a:pPr algn="r" eaLnBrk="1" hangingPunct="1"/>
              <a:t>39</a:t>
            </a:fld>
            <a:endParaRPr lang="de-DE" sz="1200">
              <a:latin typeface="Calibri" pitchFamily="34" charset="0"/>
              <a:ea typeface="MS PGothic" pitchFamily="34" charset="-128"/>
            </a:endParaRPr>
          </a:p>
        </p:txBody>
      </p:sp>
      <p:sp>
        <p:nvSpPr>
          <p:cNvPr id="451587"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51588" name="Rectangle 3"/>
          <p:cNvSpPr>
            <a:spLocks noGrp="1" noChangeArrowheads="1"/>
          </p:cNvSpPr>
          <p:nvPr>
            <p:ph type="body" idx="1"/>
          </p:nvPr>
        </p:nvSpPr>
        <p:spPr>
          <a:xfrm>
            <a:off x="685800" y="4343400"/>
            <a:ext cx="5486400" cy="4114800"/>
          </a:xfrm>
        </p:spPr>
        <p:txBody>
          <a:bodyPr/>
          <a:lstStyle/>
          <a:p>
            <a:pPr defTabSz="457200">
              <a:spcBef>
                <a:spcPct val="0"/>
              </a:spcBef>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9773A-B592-43A9-851C-551AB258217B}" type="slidenum">
              <a:rPr lang="en-US"/>
              <a:pPr/>
              <a:t>44</a:t>
            </a:fld>
            <a:endParaRPr 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3549AE-5B63-430E-8D66-1E87A0EE0EEF}" type="slidenum">
              <a:rPr lang="en-US"/>
              <a:pPr/>
              <a:t>47</a:t>
            </a:fld>
            <a:endParaRPr lang="en-US"/>
          </a:p>
        </p:txBody>
      </p:sp>
      <p:sp>
        <p:nvSpPr>
          <p:cNvPr id="47106" name="Rectangle 1031"/>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defTabSz="457200">
              <a:defRPr sz="2400">
                <a:solidFill>
                  <a:schemeClr val="tx1"/>
                </a:solidFill>
                <a:latin typeface="Times" pitchFamily="18" charset="0"/>
              </a:defRPr>
            </a:lvl1pPr>
            <a:lvl2pPr marL="37931725" indent="-37474525" defTabSz="457200">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marL="457200" eaLnBrk="0" fontAlgn="base" hangingPunct="0">
              <a:spcBef>
                <a:spcPct val="0"/>
              </a:spcBef>
              <a:spcAft>
                <a:spcPct val="0"/>
              </a:spcAft>
              <a:defRPr sz="2400">
                <a:solidFill>
                  <a:schemeClr val="tx1"/>
                </a:solidFill>
                <a:latin typeface="Times" pitchFamily="18" charset="0"/>
              </a:defRPr>
            </a:lvl6pPr>
            <a:lvl7pPr marL="914400" eaLnBrk="0" fontAlgn="base" hangingPunct="0">
              <a:spcBef>
                <a:spcPct val="0"/>
              </a:spcBef>
              <a:spcAft>
                <a:spcPct val="0"/>
              </a:spcAft>
              <a:defRPr sz="2400">
                <a:solidFill>
                  <a:schemeClr val="tx1"/>
                </a:solidFill>
                <a:latin typeface="Times" pitchFamily="18" charset="0"/>
              </a:defRPr>
            </a:lvl7pPr>
            <a:lvl8pPr marL="1371600" eaLnBrk="0" fontAlgn="base" hangingPunct="0">
              <a:spcBef>
                <a:spcPct val="0"/>
              </a:spcBef>
              <a:spcAft>
                <a:spcPct val="0"/>
              </a:spcAft>
              <a:defRPr sz="2400">
                <a:solidFill>
                  <a:schemeClr val="tx1"/>
                </a:solidFill>
                <a:latin typeface="Times" pitchFamily="18" charset="0"/>
              </a:defRPr>
            </a:lvl8pPr>
            <a:lvl9pPr marL="1828800" eaLnBrk="0" fontAlgn="base" hangingPunct="0">
              <a:spcBef>
                <a:spcPct val="0"/>
              </a:spcBef>
              <a:spcAft>
                <a:spcPct val="0"/>
              </a:spcAft>
              <a:defRPr sz="2400">
                <a:solidFill>
                  <a:schemeClr val="tx1"/>
                </a:solidFill>
                <a:latin typeface="Times" pitchFamily="18" charset="0"/>
              </a:defRPr>
            </a:lvl9pPr>
          </a:lstStyle>
          <a:p>
            <a:pPr algn="r" eaLnBrk="1" hangingPunct="1"/>
            <a:fld id="{9B6D8AF4-CF75-4EFF-9B34-64D59A90AD75}" type="slidenum">
              <a:rPr lang="de-DE" sz="1200">
                <a:latin typeface="Calibri" pitchFamily="34" charset="0"/>
                <a:ea typeface="MS PGothic" pitchFamily="34" charset="-128"/>
              </a:rPr>
              <a:pPr algn="r" eaLnBrk="1" hangingPunct="1"/>
              <a:t>47</a:t>
            </a:fld>
            <a:endParaRPr lang="de-DE" sz="1200">
              <a:latin typeface="Calibri" pitchFamily="34" charset="0"/>
              <a:ea typeface="MS PGothic" pitchFamily="34" charset="-128"/>
            </a:endParaRPr>
          </a:p>
        </p:txBody>
      </p:sp>
      <p:sp>
        <p:nvSpPr>
          <p:cNvPr id="45363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53636" name="Rectangle 3"/>
          <p:cNvSpPr>
            <a:spLocks noGrp="1" noChangeArrowheads="1"/>
          </p:cNvSpPr>
          <p:nvPr>
            <p:ph type="body" idx="1"/>
          </p:nvPr>
        </p:nvSpPr>
        <p:spPr>
          <a:xfrm>
            <a:off x="685800" y="4343400"/>
            <a:ext cx="5486400" cy="4114800"/>
          </a:xfrm>
        </p:spPr>
        <p:txBody>
          <a:bodyPr/>
          <a:lstStyle/>
          <a:p>
            <a:pPr defTabSz="457200">
              <a:spcBef>
                <a:spcPct val="0"/>
              </a:spcBef>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AC01A-4A5A-42D4-94E2-6E083D27AD38}" type="slidenum">
              <a:rPr lang="en-US"/>
              <a:pPr/>
              <a:t>48</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C498F1-7817-409C-A5FD-3A8B91C842DB}" type="slidenum">
              <a:rPr lang="en-US" smtClean="0"/>
              <a:pPr/>
              <a:t>50</a:t>
            </a:fld>
            <a:endParaRPr lang="en-US"/>
          </a:p>
        </p:txBody>
      </p:sp>
    </p:spTree>
    <p:extLst>
      <p:ext uri="{BB962C8B-B14F-4D97-AF65-F5344CB8AC3E}">
        <p14:creationId xmlns:p14="http://schemas.microsoft.com/office/powerpoint/2010/main" val="1911495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13586-C610-4B5C-BBC0-7EF867CB354B}" type="slidenum">
              <a:rPr lang="en-US"/>
              <a:pPr/>
              <a:t>51</a:t>
            </a:fld>
            <a:endParaRPr lang="en-US"/>
          </a:p>
        </p:txBody>
      </p:sp>
      <p:sp>
        <p:nvSpPr>
          <p:cNvPr id="402434" name="Rectangle 1026"/>
          <p:cNvSpPr>
            <a:spLocks noGrp="1" noRot="1" noChangeAspect="1" noChangeArrowheads="1" noTextEdit="1"/>
          </p:cNvSpPr>
          <p:nvPr>
            <p:ph type="sldImg"/>
          </p:nvPr>
        </p:nvSpPr>
        <p:spPr>
          <a:ln/>
        </p:spPr>
      </p:sp>
      <p:sp>
        <p:nvSpPr>
          <p:cNvPr id="402435" name="Rectangle 1027"/>
          <p:cNvSpPr>
            <a:spLocks noGrp="1" noChangeArrowheads="1"/>
          </p:cNvSpPr>
          <p:nvPr>
            <p:ph type="body" idx="1"/>
          </p:nvPr>
        </p:nvSpPr>
        <p:spPr/>
        <p:txBody>
          <a:bodyPr/>
          <a:lstStyle/>
          <a:p>
            <a:r>
              <a:rPr lang="en-US" dirty="0" smtClean="0"/>
              <a:t>From:  http://en.wikipedia.org/wiki/Lead-lead_dating</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E13EE-92FE-4A93-8C6A-DBC42FEAA8D4}" type="slidenum">
              <a:rPr lang="en-US"/>
              <a:pPr/>
              <a:t>52</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14C66-D4DD-4612-ADF9-F09DD04B3D20}" type="slidenum">
              <a:rPr lang="en-US"/>
              <a:pPr/>
              <a:t>5</a:t>
            </a:fld>
            <a:endParaRPr 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BF5F6-AEAC-4228-8310-C61EA7D56A75}" type="slidenum">
              <a:rPr lang="en-US"/>
              <a:pPr/>
              <a:t>6</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3FBCB4-68B2-4579-8D49-8D898DF4A2AF}" type="slidenum">
              <a:rPr lang="en-US"/>
              <a:pPr/>
              <a:t>7</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57624F-5089-4B2C-BD8A-9B3F5826ABC0}" type="slidenum">
              <a:rPr lang="en-US"/>
              <a:pPr/>
              <a:t>8</a:t>
            </a:fld>
            <a:endParaRPr lang="en-US"/>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8E5FF-BBE3-4128-BB50-93881FD2779A}" type="slidenum">
              <a:rPr lang="en-US"/>
              <a:pPr/>
              <a:t>9</a:t>
            </a:fld>
            <a:endParaRPr 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3882E-3BA4-4400-9E7E-B4F8D5F8F737}" type="slidenum">
              <a:rPr lang="en-US"/>
              <a:pPr/>
              <a:t>10</a:t>
            </a:fld>
            <a:endParaRPr 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123950" y="4343400"/>
            <a:ext cx="46101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03588F1-1E2E-4DE3-8D88-A0B46D2C1A25}" type="slidenum">
              <a:rPr lang="en-US"/>
              <a:pPr/>
              <a:t>‹#›</a:t>
            </a:fld>
            <a:endParaRPr lang="en-US"/>
          </a:p>
        </p:txBody>
      </p:sp>
      <p:sp>
        <p:nvSpPr>
          <p:cNvPr id="5" name="Slide Number Placeholder 4"/>
          <p:cNvSpPr>
            <a:spLocks noGrp="1"/>
          </p:cNvSpPr>
          <p:nvPr>
            <p:ph type="sldNum" sz="quarter" idx="11"/>
          </p:nvPr>
        </p:nvSpPr>
        <p:spPr/>
        <p:txBody>
          <a:bodyPr/>
          <a:lstStyle>
            <a:lvl1pPr>
              <a:defRPr/>
            </a:lvl1pPr>
          </a:lstStyle>
          <a:p>
            <a:fld id="{2B405529-816A-4F88-95CE-EA6849D0E439}" type="slidenum">
              <a:rPr lang="en-US"/>
              <a:pPr/>
              <a:t>‹#›</a:t>
            </a:fld>
            <a:endParaRPr lang="en-US"/>
          </a:p>
        </p:txBody>
      </p:sp>
    </p:spTree>
    <p:extLst>
      <p:ext uri="{BB962C8B-B14F-4D97-AF65-F5344CB8AC3E}">
        <p14:creationId xmlns:p14="http://schemas.microsoft.com/office/powerpoint/2010/main" val="201100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5DF3D4-BE75-4575-B140-22A4003FA79D}" type="slidenum">
              <a:rPr lang="en-US"/>
              <a:pPr/>
              <a:t>‹#›</a:t>
            </a:fld>
            <a:endParaRPr lang="en-US"/>
          </a:p>
        </p:txBody>
      </p:sp>
      <p:sp>
        <p:nvSpPr>
          <p:cNvPr id="5" name="Slide Number Placeholder 4"/>
          <p:cNvSpPr>
            <a:spLocks noGrp="1"/>
          </p:cNvSpPr>
          <p:nvPr>
            <p:ph type="sldNum" sz="quarter" idx="11"/>
          </p:nvPr>
        </p:nvSpPr>
        <p:spPr/>
        <p:txBody>
          <a:bodyPr/>
          <a:lstStyle>
            <a:lvl1pPr>
              <a:defRPr/>
            </a:lvl1pPr>
          </a:lstStyle>
          <a:p>
            <a:fld id="{79F6BCB1-A744-43B6-855B-6AD482E7C2DB}" type="slidenum">
              <a:rPr lang="en-US"/>
              <a:pPr/>
              <a:t>‹#›</a:t>
            </a:fld>
            <a:endParaRPr lang="en-US"/>
          </a:p>
        </p:txBody>
      </p:sp>
    </p:spTree>
    <p:extLst>
      <p:ext uri="{BB962C8B-B14F-4D97-AF65-F5344CB8AC3E}">
        <p14:creationId xmlns:p14="http://schemas.microsoft.com/office/powerpoint/2010/main" val="50016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F5EBF4A-37CF-4360-974F-3E25969AC3F5}" type="slidenum">
              <a:rPr lang="en-US"/>
              <a:pPr/>
              <a:t>‹#›</a:t>
            </a:fld>
            <a:endParaRPr lang="en-US"/>
          </a:p>
        </p:txBody>
      </p:sp>
      <p:sp>
        <p:nvSpPr>
          <p:cNvPr id="5" name="Slide Number Placeholder 4"/>
          <p:cNvSpPr>
            <a:spLocks noGrp="1"/>
          </p:cNvSpPr>
          <p:nvPr>
            <p:ph type="sldNum" sz="quarter" idx="11"/>
          </p:nvPr>
        </p:nvSpPr>
        <p:spPr/>
        <p:txBody>
          <a:bodyPr/>
          <a:lstStyle>
            <a:lvl1pPr>
              <a:defRPr/>
            </a:lvl1pPr>
          </a:lstStyle>
          <a:p>
            <a:fld id="{9745934E-FE82-4911-9153-886B8077448C}" type="slidenum">
              <a:rPr lang="en-US"/>
              <a:pPr/>
              <a:t>‹#›</a:t>
            </a:fld>
            <a:endParaRPr lang="en-US"/>
          </a:p>
        </p:txBody>
      </p:sp>
    </p:spTree>
    <p:extLst>
      <p:ext uri="{BB962C8B-B14F-4D97-AF65-F5344CB8AC3E}">
        <p14:creationId xmlns:p14="http://schemas.microsoft.com/office/powerpoint/2010/main" val="3995703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2485D7-4D8C-478E-AA25-491BAAE4A7CF}" type="slidenum">
              <a:rPr lang="en-US"/>
              <a:pPr/>
              <a:t>‹#›</a:t>
            </a:fld>
            <a:endParaRPr lang="en-US"/>
          </a:p>
        </p:txBody>
      </p:sp>
    </p:spTree>
    <p:extLst>
      <p:ext uri="{BB962C8B-B14F-4D97-AF65-F5344CB8AC3E}">
        <p14:creationId xmlns:p14="http://schemas.microsoft.com/office/powerpoint/2010/main" val="424276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934938-A991-440F-B5A4-41E804F4C532}" type="slidenum">
              <a:rPr lang="en-US"/>
              <a:pPr/>
              <a:t>‹#›</a:t>
            </a:fld>
            <a:endParaRPr lang="en-US"/>
          </a:p>
        </p:txBody>
      </p:sp>
    </p:spTree>
    <p:extLst>
      <p:ext uri="{BB962C8B-B14F-4D97-AF65-F5344CB8AC3E}">
        <p14:creationId xmlns:p14="http://schemas.microsoft.com/office/powerpoint/2010/main" val="3109724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AE5F587-C231-4DDF-8322-85C8A31D0555}" type="slidenum">
              <a:rPr lang="en-US"/>
              <a:pPr/>
              <a:t>‹#›</a:t>
            </a:fld>
            <a:endParaRPr lang="en-US"/>
          </a:p>
        </p:txBody>
      </p:sp>
    </p:spTree>
    <p:extLst>
      <p:ext uri="{BB962C8B-B14F-4D97-AF65-F5344CB8AC3E}">
        <p14:creationId xmlns:p14="http://schemas.microsoft.com/office/powerpoint/2010/main" val="243019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12B0AC-AC1E-4EA5-90FA-DC608CDEEA87}" type="slidenum">
              <a:rPr lang="en-US"/>
              <a:pPr/>
              <a:t>‹#›</a:t>
            </a:fld>
            <a:endParaRPr lang="en-US"/>
          </a:p>
        </p:txBody>
      </p:sp>
    </p:spTree>
    <p:extLst>
      <p:ext uri="{BB962C8B-B14F-4D97-AF65-F5344CB8AC3E}">
        <p14:creationId xmlns:p14="http://schemas.microsoft.com/office/powerpoint/2010/main" val="969116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E6B85BF-6A5D-49C8-B579-3788EAA3E164}" type="slidenum">
              <a:rPr lang="en-US"/>
              <a:pPr/>
              <a:t>‹#›</a:t>
            </a:fld>
            <a:endParaRPr lang="en-US"/>
          </a:p>
        </p:txBody>
      </p:sp>
    </p:spTree>
    <p:extLst>
      <p:ext uri="{BB962C8B-B14F-4D97-AF65-F5344CB8AC3E}">
        <p14:creationId xmlns:p14="http://schemas.microsoft.com/office/powerpoint/2010/main" val="1911336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3358B8D-E34E-41E7-AA0F-6A92C8D87643}" type="slidenum">
              <a:rPr lang="en-US"/>
              <a:pPr/>
              <a:t>‹#›</a:t>
            </a:fld>
            <a:endParaRPr lang="en-US"/>
          </a:p>
        </p:txBody>
      </p:sp>
    </p:spTree>
    <p:extLst>
      <p:ext uri="{BB962C8B-B14F-4D97-AF65-F5344CB8AC3E}">
        <p14:creationId xmlns:p14="http://schemas.microsoft.com/office/powerpoint/2010/main" val="900937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857FCE-2BE0-40F4-B6D4-A7E3B7E2C334}" type="slidenum">
              <a:rPr lang="en-US"/>
              <a:pPr/>
              <a:t>‹#›</a:t>
            </a:fld>
            <a:endParaRPr lang="en-US"/>
          </a:p>
        </p:txBody>
      </p:sp>
    </p:spTree>
    <p:extLst>
      <p:ext uri="{BB962C8B-B14F-4D97-AF65-F5344CB8AC3E}">
        <p14:creationId xmlns:p14="http://schemas.microsoft.com/office/powerpoint/2010/main" val="43161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AAF083-EA0C-432E-AA3F-F7D7B97F8D1E}" type="slidenum">
              <a:rPr lang="en-US"/>
              <a:pPr/>
              <a:t>‹#›</a:t>
            </a:fld>
            <a:endParaRPr lang="en-US"/>
          </a:p>
        </p:txBody>
      </p:sp>
    </p:spTree>
    <p:extLst>
      <p:ext uri="{BB962C8B-B14F-4D97-AF65-F5344CB8AC3E}">
        <p14:creationId xmlns:p14="http://schemas.microsoft.com/office/powerpoint/2010/main" val="35712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D827BF-051D-41E0-9CBD-3CB8D0C416AE}" type="slidenum">
              <a:rPr lang="en-US"/>
              <a:pPr/>
              <a:t>‹#›</a:t>
            </a:fld>
            <a:endParaRPr lang="en-US"/>
          </a:p>
        </p:txBody>
      </p:sp>
      <p:sp>
        <p:nvSpPr>
          <p:cNvPr id="5" name="Slide Number Placeholder 4"/>
          <p:cNvSpPr>
            <a:spLocks noGrp="1"/>
          </p:cNvSpPr>
          <p:nvPr>
            <p:ph type="sldNum" sz="quarter" idx="11"/>
          </p:nvPr>
        </p:nvSpPr>
        <p:spPr/>
        <p:txBody>
          <a:bodyPr/>
          <a:lstStyle>
            <a:lvl1pPr>
              <a:defRPr/>
            </a:lvl1pPr>
          </a:lstStyle>
          <a:p>
            <a:fld id="{28801E70-0A1B-49E0-B2E5-8AE14DEDEF04}" type="slidenum">
              <a:rPr lang="en-US"/>
              <a:pPr/>
              <a:t>‹#›</a:t>
            </a:fld>
            <a:endParaRPr lang="en-US"/>
          </a:p>
        </p:txBody>
      </p:sp>
    </p:spTree>
    <p:extLst>
      <p:ext uri="{BB962C8B-B14F-4D97-AF65-F5344CB8AC3E}">
        <p14:creationId xmlns:p14="http://schemas.microsoft.com/office/powerpoint/2010/main" val="322466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55271B-8B7B-4EC2-A2CF-FA3B7492A46A}" type="slidenum">
              <a:rPr lang="en-US"/>
              <a:pPr/>
              <a:t>‹#›</a:t>
            </a:fld>
            <a:endParaRPr lang="en-US"/>
          </a:p>
        </p:txBody>
      </p:sp>
    </p:spTree>
    <p:extLst>
      <p:ext uri="{BB962C8B-B14F-4D97-AF65-F5344CB8AC3E}">
        <p14:creationId xmlns:p14="http://schemas.microsoft.com/office/powerpoint/2010/main" val="3553405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4CE67B-C385-4AAC-A6D2-778AA245AE43}" type="slidenum">
              <a:rPr lang="en-US"/>
              <a:pPr/>
              <a:t>‹#›</a:t>
            </a:fld>
            <a:endParaRPr lang="en-US"/>
          </a:p>
        </p:txBody>
      </p:sp>
    </p:spTree>
    <p:extLst>
      <p:ext uri="{BB962C8B-B14F-4D97-AF65-F5344CB8AC3E}">
        <p14:creationId xmlns:p14="http://schemas.microsoft.com/office/powerpoint/2010/main" val="1405190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84324B-A3EB-4CBF-9651-C047E54EF2FA}" type="slidenum">
              <a:rPr lang="en-US"/>
              <a:pPr/>
              <a:t>‹#›</a:t>
            </a:fld>
            <a:endParaRPr lang="en-US"/>
          </a:p>
        </p:txBody>
      </p:sp>
    </p:spTree>
    <p:extLst>
      <p:ext uri="{BB962C8B-B14F-4D97-AF65-F5344CB8AC3E}">
        <p14:creationId xmlns:p14="http://schemas.microsoft.com/office/powerpoint/2010/main" val="532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0738629-A0C4-4A82-AD4E-383E3F0A7C22}" type="slidenum">
              <a:rPr lang="en-US"/>
              <a:pPr/>
              <a:t>‹#›</a:t>
            </a:fld>
            <a:endParaRPr lang="en-US"/>
          </a:p>
        </p:txBody>
      </p:sp>
      <p:sp>
        <p:nvSpPr>
          <p:cNvPr id="5" name="Slide Number Placeholder 4"/>
          <p:cNvSpPr>
            <a:spLocks noGrp="1"/>
          </p:cNvSpPr>
          <p:nvPr>
            <p:ph type="sldNum" sz="quarter" idx="11"/>
          </p:nvPr>
        </p:nvSpPr>
        <p:spPr/>
        <p:txBody>
          <a:bodyPr/>
          <a:lstStyle>
            <a:lvl1pPr>
              <a:defRPr/>
            </a:lvl1pPr>
          </a:lstStyle>
          <a:p>
            <a:fld id="{24A8657A-ADC9-40E9-B85F-2A103A506BDA}" type="slidenum">
              <a:rPr lang="en-US"/>
              <a:pPr/>
              <a:t>‹#›</a:t>
            </a:fld>
            <a:endParaRPr lang="en-US"/>
          </a:p>
        </p:txBody>
      </p:sp>
    </p:spTree>
    <p:extLst>
      <p:ext uri="{BB962C8B-B14F-4D97-AF65-F5344CB8AC3E}">
        <p14:creationId xmlns:p14="http://schemas.microsoft.com/office/powerpoint/2010/main" val="1384088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6B1BB24-D94C-4249-AF47-5ED79198C258}" type="slidenum">
              <a:rPr lang="en-US"/>
              <a:pPr/>
              <a:t>‹#›</a:t>
            </a:fld>
            <a:endParaRPr lang="en-US"/>
          </a:p>
        </p:txBody>
      </p:sp>
      <p:sp>
        <p:nvSpPr>
          <p:cNvPr id="6" name="Slide Number Placeholder 5"/>
          <p:cNvSpPr>
            <a:spLocks noGrp="1"/>
          </p:cNvSpPr>
          <p:nvPr>
            <p:ph type="sldNum" sz="quarter" idx="11"/>
          </p:nvPr>
        </p:nvSpPr>
        <p:spPr/>
        <p:txBody>
          <a:bodyPr/>
          <a:lstStyle>
            <a:lvl1pPr>
              <a:defRPr/>
            </a:lvl1pPr>
          </a:lstStyle>
          <a:p>
            <a:fld id="{CC0B9630-E568-4F87-84E6-4C4955AA3022}" type="slidenum">
              <a:rPr lang="en-US"/>
              <a:pPr/>
              <a:t>‹#›</a:t>
            </a:fld>
            <a:endParaRPr lang="en-US"/>
          </a:p>
        </p:txBody>
      </p:sp>
    </p:spTree>
    <p:extLst>
      <p:ext uri="{BB962C8B-B14F-4D97-AF65-F5344CB8AC3E}">
        <p14:creationId xmlns:p14="http://schemas.microsoft.com/office/powerpoint/2010/main" val="209700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D0202A19-E6AD-4682-84E6-8AA8710C4A26}" type="slidenum">
              <a:rPr lang="en-US"/>
              <a:pPr/>
              <a:t>‹#›</a:t>
            </a:fld>
            <a:endParaRPr lang="en-US"/>
          </a:p>
        </p:txBody>
      </p:sp>
      <p:sp>
        <p:nvSpPr>
          <p:cNvPr id="8" name="Slide Number Placeholder 7"/>
          <p:cNvSpPr>
            <a:spLocks noGrp="1"/>
          </p:cNvSpPr>
          <p:nvPr>
            <p:ph type="sldNum" sz="quarter" idx="11"/>
          </p:nvPr>
        </p:nvSpPr>
        <p:spPr/>
        <p:txBody>
          <a:bodyPr/>
          <a:lstStyle>
            <a:lvl1pPr>
              <a:defRPr/>
            </a:lvl1pPr>
          </a:lstStyle>
          <a:p>
            <a:fld id="{D0F97732-44F5-4D4C-8536-B9A6698F6257}" type="slidenum">
              <a:rPr lang="en-US"/>
              <a:pPr/>
              <a:t>‹#›</a:t>
            </a:fld>
            <a:endParaRPr lang="en-US"/>
          </a:p>
        </p:txBody>
      </p:sp>
    </p:spTree>
    <p:extLst>
      <p:ext uri="{BB962C8B-B14F-4D97-AF65-F5344CB8AC3E}">
        <p14:creationId xmlns:p14="http://schemas.microsoft.com/office/powerpoint/2010/main" val="29965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65FB2BC-C44E-4E41-8E3C-A39A7F456235}" type="slidenum">
              <a:rPr lang="en-US"/>
              <a:pPr/>
              <a:t>‹#›</a:t>
            </a:fld>
            <a:endParaRPr lang="en-US"/>
          </a:p>
        </p:txBody>
      </p:sp>
      <p:sp>
        <p:nvSpPr>
          <p:cNvPr id="4" name="Slide Number Placeholder 3"/>
          <p:cNvSpPr>
            <a:spLocks noGrp="1"/>
          </p:cNvSpPr>
          <p:nvPr>
            <p:ph type="sldNum" sz="quarter" idx="11"/>
          </p:nvPr>
        </p:nvSpPr>
        <p:spPr/>
        <p:txBody>
          <a:bodyPr/>
          <a:lstStyle>
            <a:lvl1pPr>
              <a:defRPr/>
            </a:lvl1pPr>
          </a:lstStyle>
          <a:p>
            <a:fld id="{9E3ED63E-DEBD-4373-960A-F98EF517C22A}" type="slidenum">
              <a:rPr lang="en-US"/>
              <a:pPr/>
              <a:t>‹#›</a:t>
            </a:fld>
            <a:endParaRPr lang="en-US"/>
          </a:p>
        </p:txBody>
      </p:sp>
    </p:spTree>
    <p:extLst>
      <p:ext uri="{BB962C8B-B14F-4D97-AF65-F5344CB8AC3E}">
        <p14:creationId xmlns:p14="http://schemas.microsoft.com/office/powerpoint/2010/main" val="842422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C8AFCB0-3C4E-4561-8983-DF006CF4E510}" type="slidenum">
              <a:rPr lang="en-US"/>
              <a:pPr/>
              <a:t>‹#›</a:t>
            </a:fld>
            <a:endParaRPr lang="en-US"/>
          </a:p>
        </p:txBody>
      </p:sp>
      <p:sp>
        <p:nvSpPr>
          <p:cNvPr id="3" name="Slide Number Placeholder 2"/>
          <p:cNvSpPr>
            <a:spLocks noGrp="1"/>
          </p:cNvSpPr>
          <p:nvPr>
            <p:ph type="sldNum" sz="quarter" idx="11"/>
          </p:nvPr>
        </p:nvSpPr>
        <p:spPr/>
        <p:txBody>
          <a:bodyPr/>
          <a:lstStyle>
            <a:lvl1pPr>
              <a:defRPr/>
            </a:lvl1pPr>
          </a:lstStyle>
          <a:p>
            <a:fld id="{25D70B0C-3CFD-4E21-8178-AECD1D00D086}" type="slidenum">
              <a:rPr lang="en-US"/>
              <a:pPr/>
              <a:t>‹#›</a:t>
            </a:fld>
            <a:endParaRPr lang="en-US"/>
          </a:p>
        </p:txBody>
      </p:sp>
    </p:spTree>
    <p:extLst>
      <p:ext uri="{BB962C8B-B14F-4D97-AF65-F5344CB8AC3E}">
        <p14:creationId xmlns:p14="http://schemas.microsoft.com/office/powerpoint/2010/main" val="391947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D4C700A-1A41-4327-8F9D-68C4F91E4C30}" type="slidenum">
              <a:rPr lang="en-US"/>
              <a:pPr/>
              <a:t>‹#›</a:t>
            </a:fld>
            <a:endParaRPr lang="en-US"/>
          </a:p>
        </p:txBody>
      </p:sp>
      <p:sp>
        <p:nvSpPr>
          <p:cNvPr id="6" name="Slide Number Placeholder 5"/>
          <p:cNvSpPr>
            <a:spLocks noGrp="1"/>
          </p:cNvSpPr>
          <p:nvPr>
            <p:ph type="sldNum" sz="quarter" idx="11"/>
          </p:nvPr>
        </p:nvSpPr>
        <p:spPr/>
        <p:txBody>
          <a:bodyPr/>
          <a:lstStyle>
            <a:lvl1pPr>
              <a:defRPr/>
            </a:lvl1pPr>
          </a:lstStyle>
          <a:p>
            <a:fld id="{7C032A35-8C58-4F85-9875-195C970CA16D}" type="slidenum">
              <a:rPr lang="en-US"/>
              <a:pPr/>
              <a:t>‹#›</a:t>
            </a:fld>
            <a:endParaRPr lang="en-US"/>
          </a:p>
        </p:txBody>
      </p:sp>
    </p:spTree>
    <p:extLst>
      <p:ext uri="{BB962C8B-B14F-4D97-AF65-F5344CB8AC3E}">
        <p14:creationId xmlns:p14="http://schemas.microsoft.com/office/powerpoint/2010/main" val="296320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AF9F176-35C1-4FD1-A120-576181C6E58A}" type="slidenum">
              <a:rPr lang="en-US"/>
              <a:pPr/>
              <a:t>‹#›</a:t>
            </a:fld>
            <a:endParaRPr lang="en-US"/>
          </a:p>
        </p:txBody>
      </p:sp>
      <p:sp>
        <p:nvSpPr>
          <p:cNvPr id="6" name="Slide Number Placeholder 5"/>
          <p:cNvSpPr>
            <a:spLocks noGrp="1"/>
          </p:cNvSpPr>
          <p:nvPr>
            <p:ph type="sldNum" sz="quarter" idx="11"/>
          </p:nvPr>
        </p:nvSpPr>
        <p:spPr/>
        <p:txBody>
          <a:bodyPr/>
          <a:lstStyle>
            <a:lvl1pPr>
              <a:defRPr/>
            </a:lvl1pPr>
          </a:lstStyle>
          <a:p>
            <a:fld id="{ABB3071E-7364-40FC-9E67-09CE202F3B14}" type="slidenum">
              <a:rPr lang="en-US"/>
              <a:pPr/>
              <a:t>‹#›</a:t>
            </a:fld>
            <a:endParaRPr lang="en-US"/>
          </a:p>
        </p:txBody>
      </p:sp>
    </p:spTree>
    <p:extLst>
      <p:ext uri="{BB962C8B-B14F-4D97-AF65-F5344CB8AC3E}">
        <p14:creationId xmlns:p14="http://schemas.microsoft.com/office/powerpoint/2010/main" val="96637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000">
                <a:latin typeface="+mn-lt"/>
              </a:defRPr>
            </a:lvl1pPr>
          </a:lstStyle>
          <a:p>
            <a:fld id="{37F98BD5-393D-4444-9064-ECE0472DDD49}" type="slidenum">
              <a:rPr lang="en-US"/>
              <a:pPr/>
              <a:t>‹#›</a:t>
            </a:fld>
            <a:endParaRPr lang="en-US"/>
          </a:p>
        </p:txBody>
      </p:sp>
      <p:sp>
        <p:nvSpPr>
          <p:cNvPr id="1030" name="Rectangle 6"/>
          <p:cNvSpPr>
            <a:spLocks noGrp="1" noChangeArrowheads="1"/>
          </p:cNvSpPr>
          <p:nvPr>
            <p:ph type="sldNum" sz="quarter" idx="4"/>
          </p:nvPr>
        </p:nvSpPr>
        <p:spPr bwMode="auto">
          <a:xfrm>
            <a:off x="2743200" y="62484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F4FA0DB-8729-4440-B11F-EA9DE35BC01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rgbClr val="DD8C54"/>
          </a:solidFill>
          <a:latin typeface="+mj-lt"/>
          <a:ea typeface="+mj-ea"/>
          <a:cs typeface="+mj-cs"/>
        </a:defRPr>
      </a:lvl1pPr>
      <a:lvl2pPr algn="ctr" rtl="0" fontAlgn="base">
        <a:spcBef>
          <a:spcPct val="0"/>
        </a:spcBef>
        <a:spcAft>
          <a:spcPct val="0"/>
        </a:spcAft>
        <a:defRPr sz="4400">
          <a:solidFill>
            <a:srgbClr val="DD8C54"/>
          </a:solidFill>
          <a:latin typeface="Lucida Grande" charset="0"/>
        </a:defRPr>
      </a:lvl2pPr>
      <a:lvl3pPr algn="ctr" rtl="0" fontAlgn="base">
        <a:spcBef>
          <a:spcPct val="0"/>
        </a:spcBef>
        <a:spcAft>
          <a:spcPct val="0"/>
        </a:spcAft>
        <a:defRPr sz="4400">
          <a:solidFill>
            <a:srgbClr val="DD8C54"/>
          </a:solidFill>
          <a:latin typeface="Lucida Grande" charset="0"/>
        </a:defRPr>
      </a:lvl3pPr>
      <a:lvl4pPr algn="ctr" rtl="0" fontAlgn="base">
        <a:spcBef>
          <a:spcPct val="0"/>
        </a:spcBef>
        <a:spcAft>
          <a:spcPct val="0"/>
        </a:spcAft>
        <a:defRPr sz="4400">
          <a:solidFill>
            <a:srgbClr val="DD8C54"/>
          </a:solidFill>
          <a:latin typeface="Lucida Grande" charset="0"/>
        </a:defRPr>
      </a:lvl4pPr>
      <a:lvl5pPr algn="ctr" rtl="0" fontAlgn="base">
        <a:spcBef>
          <a:spcPct val="0"/>
        </a:spcBef>
        <a:spcAft>
          <a:spcPct val="0"/>
        </a:spcAft>
        <a:defRPr sz="4400">
          <a:solidFill>
            <a:srgbClr val="DD8C54"/>
          </a:solidFill>
          <a:latin typeface="Lucida Grande" charset="0"/>
        </a:defRPr>
      </a:lvl5pPr>
      <a:lvl6pPr marL="457200" algn="ctr" rtl="0" fontAlgn="base">
        <a:spcBef>
          <a:spcPct val="0"/>
        </a:spcBef>
        <a:spcAft>
          <a:spcPct val="0"/>
        </a:spcAft>
        <a:defRPr sz="4400">
          <a:solidFill>
            <a:srgbClr val="DD8C54"/>
          </a:solidFill>
          <a:latin typeface="Lucida Grande" charset="0"/>
        </a:defRPr>
      </a:lvl6pPr>
      <a:lvl7pPr marL="914400" algn="ctr" rtl="0" fontAlgn="base">
        <a:spcBef>
          <a:spcPct val="0"/>
        </a:spcBef>
        <a:spcAft>
          <a:spcPct val="0"/>
        </a:spcAft>
        <a:defRPr sz="4400">
          <a:solidFill>
            <a:srgbClr val="DD8C54"/>
          </a:solidFill>
          <a:latin typeface="Lucida Grande" charset="0"/>
        </a:defRPr>
      </a:lvl7pPr>
      <a:lvl8pPr marL="1371600" algn="ctr" rtl="0" fontAlgn="base">
        <a:spcBef>
          <a:spcPct val="0"/>
        </a:spcBef>
        <a:spcAft>
          <a:spcPct val="0"/>
        </a:spcAft>
        <a:defRPr sz="4400">
          <a:solidFill>
            <a:srgbClr val="DD8C54"/>
          </a:solidFill>
          <a:latin typeface="Lucida Grande" charset="0"/>
        </a:defRPr>
      </a:lvl8pPr>
      <a:lvl9pPr marL="1828800" algn="ctr" rtl="0" fontAlgn="base">
        <a:spcBef>
          <a:spcPct val="0"/>
        </a:spcBef>
        <a:spcAft>
          <a:spcPct val="0"/>
        </a:spcAft>
        <a:defRPr sz="4400">
          <a:solidFill>
            <a:srgbClr val="DD8C54"/>
          </a:solidFill>
          <a:latin typeface="Lucida Grande"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94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94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3194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3194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0A082BD-A279-4243-93DE-0608F7F199F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stronomy.mps.ohio-state.edu/~pogge/Ast161/Unit5/radiochron.gi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0.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E:\a\pubs\talks2\04to08-TRUST\VVBEE55V.m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subTitle" idx="1"/>
          </p:nvPr>
        </p:nvSpPr>
        <p:spPr>
          <a:xfrm>
            <a:off x="0" y="76200"/>
            <a:ext cx="9144000" cy="5334000"/>
          </a:xfrm>
        </p:spPr>
        <p:txBody>
          <a:bodyPr/>
          <a:lstStyle/>
          <a:p>
            <a:r>
              <a:rPr lang="en-US" sz="4200" dirty="0" smtClean="0"/>
              <a:t>How Old is Earth?</a:t>
            </a:r>
          </a:p>
          <a:p>
            <a:r>
              <a:rPr lang="en-US" sz="4200" dirty="0" smtClean="0"/>
              <a:t>How do We Know?</a:t>
            </a:r>
            <a:endParaRPr lang="en-US" dirty="0"/>
          </a:p>
          <a:p>
            <a:endParaRPr lang="en-US" sz="3600" dirty="0"/>
          </a:p>
          <a:p>
            <a:r>
              <a:rPr lang="en-US" sz="3600" dirty="0"/>
              <a:t>July </a:t>
            </a:r>
            <a:r>
              <a:rPr lang="en-US" sz="3600" dirty="0" smtClean="0"/>
              <a:t>31, 2012</a:t>
            </a:r>
            <a:endParaRPr lang="en-US" sz="4000" dirty="0"/>
          </a:p>
          <a:p>
            <a:r>
              <a:rPr lang="en-US" dirty="0"/>
              <a:t>Presented to teachers in TRUST</a:t>
            </a:r>
            <a:endParaRPr lang="en-US" sz="4000" dirty="0"/>
          </a:p>
          <a:p>
            <a:r>
              <a:rPr lang="en-US" sz="1400" dirty="0"/>
              <a:t/>
            </a:r>
            <a:br>
              <a:rPr lang="en-US" sz="1400" dirty="0"/>
            </a:br>
            <a:endParaRPr lang="en-US" sz="1400" dirty="0"/>
          </a:p>
          <a:p>
            <a:r>
              <a:rPr lang="en-US" sz="2800" dirty="0"/>
              <a:t>by</a:t>
            </a:r>
            <a:r>
              <a:rPr lang="en-US" dirty="0"/>
              <a:t>   </a:t>
            </a:r>
            <a:r>
              <a:rPr lang="en-US" sz="4000" dirty="0"/>
              <a:t>Denton S. Ebel</a:t>
            </a:r>
            <a:r>
              <a:rPr lang="en-US" dirty="0"/>
              <a:t/>
            </a:r>
            <a:br>
              <a:rPr lang="en-US" dirty="0"/>
            </a:br>
            <a:r>
              <a:rPr lang="en-US" sz="2800" dirty="0" smtClean="0"/>
              <a:t>Curator</a:t>
            </a:r>
            <a:r>
              <a:rPr lang="en-US" sz="2800" dirty="0"/>
              <a:t>, Meteorites</a:t>
            </a:r>
            <a:br>
              <a:rPr lang="en-US" sz="2800" dirty="0"/>
            </a:br>
            <a:r>
              <a:rPr lang="en-US" sz="2800" dirty="0"/>
              <a:t>Department of Earth and Planetary Sciences</a:t>
            </a:r>
          </a:p>
        </p:txBody>
      </p:sp>
      <p:pic>
        <p:nvPicPr>
          <p:cNvPr id="396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5867400"/>
            <a:ext cx="7543800" cy="601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6643" name="Rectangle 3"/>
          <p:cNvSpPr>
            <a:spLocks noChangeArrowheads="1"/>
          </p:cNvSpPr>
          <p:nvPr/>
        </p:nvSpPr>
        <p:spPr bwMode="auto">
          <a:xfrm>
            <a:off x="-457200" y="-76200"/>
            <a:ext cx="10058400" cy="304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496645" name="Text Box 5"/>
          <p:cNvSpPr txBox="1">
            <a:spLocks noChangeArrowheads="1"/>
          </p:cNvSpPr>
          <p:nvPr/>
        </p:nvSpPr>
        <p:spPr bwMode="auto">
          <a:xfrm>
            <a:off x="0" y="304800"/>
            <a:ext cx="3516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olidFill>
                  <a:schemeClr val="bg1"/>
                </a:solidFill>
                <a:latin typeface="Times New Roman" charset="0"/>
              </a:rPr>
              <a:t>Bryce Canyon, Utah</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body" idx="1"/>
          </p:nvPr>
        </p:nvSpPr>
        <p:spPr>
          <a:xfrm>
            <a:off x="381000" y="533400"/>
            <a:ext cx="8229600" cy="5791200"/>
          </a:xfrm>
        </p:spPr>
        <p:txBody>
          <a:bodyPr/>
          <a:lstStyle/>
          <a:p>
            <a:r>
              <a:rPr lang="en-US" sz="2800" b="1" dirty="0"/>
              <a:t>Lord Kelvin (of the Kelvin temperature scale, 1842-1907) introduced physics to the problem. He solved the heat equation for a cooling conducting sphere, concluding Earth is 25  million years old.</a:t>
            </a:r>
          </a:p>
          <a:p>
            <a:pPr eaLnBrk="0" hangingPunct="0">
              <a:spcBef>
                <a:spcPct val="0"/>
              </a:spcBef>
            </a:pPr>
            <a:endParaRPr lang="en-US" sz="2800" b="1" dirty="0"/>
          </a:p>
          <a:p>
            <a:pPr>
              <a:lnSpc>
                <a:spcPct val="90000"/>
              </a:lnSpc>
            </a:pPr>
            <a:r>
              <a:rPr lang="en-US" sz="2800" b="1" dirty="0" err="1"/>
              <a:t>Joly</a:t>
            </a:r>
            <a:r>
              <a:rPr lang="en-US" sz="2800" b="1" dirty="0"/>
              <a:t> (</a:t>
            </a:r>
            <a:r>
              <a:rPr lang="en-US" sz="2800" b="1" dirty="0" smtClean="0"/>
              <a:t>1857–1933) </a:t>
            </a:r>
            <a:r>
              <a:rPr lang="en-US" sz="2800" b="1" dirty="0"/>
              <a:t>noted that radioactive elements generate internal heat, upping the age to 90 million years.  But then Earth’s interior would melt every 30 million years! He then proposed mantle convection,  continental motion, volcanism, mountain building ... explaining ‘</a:t>
            </a:r>
            <a:r>
              <a:rPr lang="en-US" sz="2800" b="1" dirty="0" err="1"/>
              <a:t>orogenies</a:t>
            </a:r>
            <a:r>
              <a:rPr lang="en-US" sz="2800" b="1" dirty="0"/>
              <a:t>’, periods of massive surface changes on the Earth.</a:t>
            </a:r>
          </a:p>
          <a:p>
            <a:pPr eaLnBrk="0" hangingPunct="0">
              <a:spcBef>
                <a:spcPct val="0"/>
              </a:spcBef>
            </a:pPr>
            <a:endParaRPr lang="en-US" sz="2800" i="1" dirty="0">
              <a:latin typeface="Times New Roman" charset="0"/>
            </a:endParaRPr>
          </a:p>
        </p:txBody>
      </p:sp>
    </p:spTree>
    <p:extLst>
      <p:ext uri="{BB962C8B-B14F-4D97-AF65-F5344CB8AC3E}">
        <p14:creationId xmlns:p14="http://schemas.microsoft.com/office/powerpoint/2010/main" val="975292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body" idx="1"/>
          </p:nvPr>
        </p:nvSpPr>
        <p:spPr>
          <a:xfrm>
            <a:off x="381000" y="533400"/>
            <a:ext cx="8229600" cy="5791200"/>
          </a:xfrm>
        </p:spPr>
        <p:txBody>
          <a:bodyPr/>
          <a:lstStyle/>
          <a:p>
            <a:pPr>
              <a:lnSpc>
                <a:spcPct val="90000"/>
              </a:lnSpc>
            </a:pPr>
            <a:r>
              <a:rPr lang="en-US" sz="2800" b="1" dirty="0">
                <a:latin typeface="Times New Roman" charset="0"/>
              </a:rPr>
              <a:t>Sir Harold </a:t>
            </a:r>
            <a:r>
              <a:rPr lang="en-US" sz="2800" b="1" dirty="0" err="1">
                <a:latin typeface="Times New Roman" charset="0"/>
              </a:rPr>
              <a:t>Jeffreys</a:t>
            </a:r>
            <a:r>
              <a:rPr lang="en-US" sz="2800" b="1" dirty="0">
                <a:latin typeface="Times New Roman" charset="0"/>
              </a:rPr>
              <a:t> (1891-1989) a prominent geophysicist, ridiculed </a:t>
            </a:r>
            <a:r>
              <a:rPr lang="en-US" sz="2800" b="1" dirty="0" err="1">
                <a:latin typeface="Times New Roman" charset="0"/>
              </a:rPr>
              <a:t>Joly’s</a:t>
            </a:r>
            <a:r>
              <a:rPr lang="en-US" sz="2800" b="1" dirty="0">
                <a:latin typeface="Times New Roman" charset="0"/>
              </a:rPr>
              <a:t> views, stating that </a:t>
            </a:r>
            <a:r>
              <a:rPr lang="en-US" sz="2800" b="1" dirty="0" err="1">
                <a:latin typeface="Times New Roman" charset="0"/>
              </a:rPr>
              <a:t>Joly</a:t>
            </a:r>
            <a:r>
              <a:rPr lang="en-US" sz="2800" b="1" dirty="0">
                <a:latin typeface="Times New Roman" charset="0"/>
              </a:rPr>
              <a:t> managed to get his science published solely because </a:t>
            </a:r>
            <a:r>
              <a:rPr lang="en-US" sz="2800" b="1" dirty="0" err="1">
                <a:latin typeface="Times New Roman" charset="0"/>
              </a:rPr>
              <a:t>Joly</a:t>
            </a:r>
            <a:r>
              <a:rPr lang="en-US" sz="2800" b="1" dirty="0">
                <a:latin typeface="Times New Roman" charset="0"/>
              </a:rPr>
              <a:t> was the editor of a scientific journal. Sir Harold was also adamant that continents did NOT drift and that the earth’s mantle did NOT </a:t>
            </a:r>
            <a:r>
              <a:rPr lang="en-US" sz="2800" b="1" dirty="0" err="1">
                <a:latin typeface="Times New Roman" charset="0"/>
              </a:rPr>
              <a:t>convect</a:t>
            </a:r>
            <a:r>
              <a:rPr lang="en-US" sz="2800" b="1" dirty="0">
                <a:latin typeface="Times New Roman" charset="0"/>
              </a:rPr>
              <a:t>. He stuck to his views until his death .</a:t>
            </a:r>
          </a:p>
          <a:p>
            <a:pPr>
              <a:lnSpc>
                <a:spcPct val="90000"/>
              </a:lnSpc>
            </a:pPr>
            <a:endParaRPr lang="en-US" sz="2800" b="1" dirty="0">
              <a:latin typeface="Times New Roman" charset="0"/>
            </a:endParaRPr>
          </a:p>
          <a:p>
            <a:pPr>
              <a:lnSpc>
                <a:spcPct val="90000"/>
              </a:lnSpc>
            </a:pPr>
            <a:r>
              <a:rPr lang="en-US" sz="2800" b="1" dirty="0">
                <a:latin typeface="Times New Roman" charset="0"/>
              </a:rPr>
              <a:t>Continental drift was theorized by Alfred Wegener (1880-1930). The role of seafloor spreading, the foundation for modern plate tectonic theory, was established in the 1960s by Harry Hess (1906-1969). It was confirmed by magnetic surveys of the sea floor.</a:t>
            </a:r>
          </a:p>
        </p:txBody>
      </p:sp>
    </p:spTree>
    <p:extLst>
      <p:ext uri="{BB962C8B-B14F-4D97-AF65-F5344CB8AC3E}">
        <p14:creationId xmlns:p14="http://schemas.microsoft.com/office/powerpoint/2010/main" val="699731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subTitle" idx="1"/>
          </p:nvPr>
        </p:nvSpPr>
        <p:spPr>
          <a:xfrm>
            <a:off x="0" y="2895600"/>
            <a:ext cx="9144000" cy="914400"/>
          </a:xfrm>
        </p:spPr>
        <p:txBody>
          <a:bodyPr/>
          <a:lstStyle/>
          <a:p>
            <a:pPr>
              <a:spcBef>
                <a:spcPts val="2400"/>
              </a:spcBef>
            </a:pPr>
            <a:r>
              <a:rPr lang="en-US" sz="4200" dirty="0" smtClean="0"/>
              <a:t>Review of geologic time.</a:t>
            </a:r>
            <a:endParaRPr lang="en-US" sz="2800" dirty="0"/>
          </a:p>
        </p:txBody>
      </p:sp>
    </p:spTree>
    <p:extLst>
      <p:ext uri="{BB962C8B-B14F-4D97-AF65-F5344CB8AC3E}">
        <p14:creationId xmlns:p14="http://schemas.microsoft.com/office/powerpoint/2010/main" val="329024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357663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4775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3810000" y="2209800"/>
            <a:ext cx="0" cy="320040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2383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143000"/>
            <a:ext cx="64770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143000"/>
            <a:ext cx="6477000" cy="472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22383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0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6172200" cy="51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0739" name="Text Box 3"/>
          <p:cNvSpPr txBox="1">
            <a:spLocks noChangeArrowheads="1"/>
          </p:cNvSpPr>
          <p:nvPr/>
        </p:nvSpPr>
        <p:spPr bwMode="auto">
          <a:xfrm rot="-5400000">
            <a:off x="-120650" y="3090863"/>
            <a:ext cx="3625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a:latin typeface="Times New Roman" charset="0"/>
              </a:rPr>
              <a:t>The Precambrian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subTitle" idx="1"/>
          </p:nvPr>
        </p:nvSpPr>
        <p:spPr>
          <a:xfrm>
            <a:off x="0" y="990600"/>
            <a:ext cx="9144000" cy="914400"/>
          </a:xfrm>
        </p:spPr>
        <p:txBody>
          <a:bodyPr/>
          <a:lstStyle/>
          <a:p>
            <a:pPr>
              <a:spcBef>
                <a:spcPts val="2400"/>
              </a:spcBef>
            </a:pPr>
            <a:r>
              <a:rPr lang="en-US" sz="4200" dirty="0" smtClean="0"/>
              <a:t>Radiogenic isotope dating.</a:t>
            </a:r>
          </a:p>
          <a:p>
            <a:pPr>
              <a:spcBef>
                <a:spcPts val="2400"/>
              </a:spcBef>
            </a:pPr>
            <a:endParaRPr lang="en-US" sz="2800" dirty="0"/>
          </a:p>
        </p:txBody>
      </p:sp>
      <p:sp>
        <p:nvSpPr>
          <p:cNvPr id="3" name="Rectangle 2"/>
          <p:cNvSpPr txBox="1">
            <a:spLocks noChangeArrowheads="1"/>
          </p:cNvSpPr>
          <p:nvPr/>
        </p:nvSpPr>
        <p:spPr bwMode="auto">
          <a:xfrm>
            <a:off x="381000" y="3429000"/>
            <a:ext cx="822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ct val="90000"/>
              </a:lnSpc>
            </a:pPr>
            <a:r>
              <a:rPr lang="en-US" sz="2800" b="1" dirty="0" smtClean="0">
                <a:latin typeface="Times New Roman" pitchFamily="18" charset="0"/>
                <a:cs typeface="Times New Roman" pitchFamily="18" charset="0"/>
              </a:rPr>
              <a:t>American geochemist Clair Cameron Patterson (1922-1995) pioneered uranium–lead radiometric dating methods. He used the lead-lead method to obtain one of the earliest (1956) accurate measurements of the age of the Earth (4.55 </a:t>
            </a:r>
            <a:r>
              <a:rPr lang="en-US" sz="2800" b="1" dirty="0" err="1" smtClean="0">
                <a:latin typeface="Times New Roman" pitchFamily="18" charset="0"/>
                <a:cs typeface="Times New Roman" pitchFamily="18" charset="0"/>
              </a:rPr>
              <a:t>Ga</a:t>
            </a:r>
            <a:r>
              <a:rPr lang="en-US" sz="2800" b="1" dirty="0" smtClean="0">
                <a:latin typeface="Times New Roman" pitchFamily="18" charset="0"/>
                <a:cs typeface="Times New Roman" pitchFamily="18" charset="0"/>
              </a:rPr>
              <a:t>) from the Canyon Diablo meteorite.</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2755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subTitle" idx="1"/>
          </p:nvPr>
        </p:nvSpPr>
        <p:spPr>
          <a:xfrm>
            <a:off x="0" y="1295400"/>
            <a:ext cx="9144000" cy="5334000"/>
          </a:xfrm>
        </p:spPr>
        <p:txBody>
          <a:bodyPr/>
          <a:lstStyle/>
          <a:p>
            <a:pPr>
              <a:spcBef>
                <a:spcPts val="2400"/>
              </a:spcBef>
            </a:pPr>
            <a:r>
              <a:rPr lang="en-US" sz="4200" dirty="0" smtClean="0"/>
              <a:t>Historical age determinations.</a:t>
            </a:r>
          </a:p>
          <a:p>
            <a:pPr>
              <a:spcBef>
                <a:spcPts val="2400"/>
              </a:spcBef>
            </a:pPr>
            <a:r>
              <a:rPr lang="en-US" sz="4200" dirty="0" smtClean="0"/>
              <a:t>Review of geologic time.</a:t>
            </a:r>
          </a:p>
          <a:p>
            <a:pPr>
              <a:spcBef>
                <a:spcPts val="2400"/>
              </a:spcBef>
            </a:pPr>
            <a:r>
              <a:rPr lang="en-US" sz="4200" dirty="0" smtClean="0"/>
              <a:t>Radiogenic isotope dating.</a:t>
            </a:r>
          </a:p>
          <a:p>
            <a:pPr>
              <a:spcBef>
                <a:spcPts val="2400"/>
              </a:spcBef>
            </a:pPr>
            <a:r>
              <a:rPr lang="en-US" sz="4200" dirty="0" smtClean="0"/>
              <a:t>Earth in a solar system context.</a:t>
            </a:r>
          </a:p>
          <a:p>
            <a:pPr>
              <a:spcBef>
                <a:spcPts val="2400"/>
              </a:spcBef>
            </a:pPr>
            <a:endParaRPr lang="en-US" sz="2800" dirty="0"/>
          </a:p>
        </p:txBody>
      </p:sp>
    </p:spTree>
    <p:extLst>
      <p:ext uri="{BB962C8B-B14F-4D97-AF65-F5344CB8AC3E}">
        <p14:creationId xmlns:p14="http://schemas.microsoft.com/office/powerpoint/2010/main" val="48030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barr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304800"/>
            <a:ext cx="8940800" cy="4949825"/>
          </a:xfrm>
          <a:prstGeom prst="rect">
            <a:avLst/>
          </a:prstGeom>
          <a:noFill/>
          <a:extLst>
            <a:ext uri="{909E8E84-426E-40DD-AFC4-6F175D3DCCD1}">
              <a14:hiddenFill xmlns:a14="http://schemas.microsoft.com/office/drawing/2010/main">
                <a:solidFill>
                  <a:srgbClr val="FFFFFF"/>
                </a:solidFill>
              </a14:hiddenFill>
            </a:ext>
          </a:extLst>
        </p:spPr>
      </p:pic>
      <p:sp>
        <p:nvSpPr>
          <p:cNvPr id="428035" name="Text Box 3"/>
          <p:cNvSpPr txBox="1">
            <a:spLocks noChangeArrowheads="1"/>
          </p:cNvSpPr>
          <p:nvPr/>
        </p:nvSpPr>
        <p:spPr bwMode="auto">
          <a:xfrm>
            <a:off x="990600" y="5334000"/>
            <a:ext cx="74564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600"/>
              <a:t>Barringer (Meteor) Crater, Arizona</a:t>
            </a:r>
            <a:endParaRPr lang="en-US" sz="2800"/>
          </a:p>
          <a:p>
            <a:pPr algn="ctr"/>
            <a:r>
              <a:rPr lang="en-US"/>
              <a:t>about 1 kilometer (0.6 mile) wide, formed 50,000 years ago</a:t>
            </a:r>
          </a:p>
          <a:p>
            <a:pPr algn="ctr"/>
            <a:r>
              <a:rPr lang="en-US"/>
              <a:t>estimated diameter of Canyon Diablo meteorite: 100 feet</a:t>
            </a:r>
          </a:p>
        </p:txBody>
      </p:sp>
    </p:spTree>
    <p:extLst>
      <p:ext uri="{BB962C8B-B14F-4D97-AF65-F5344CB8AC3E}">
        <p14:creationId xmlns:p14="http://schemas.microsoft.com/office/powerpoint/2010/main" val="325928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C:\debel-hp\talks1\cartoons\Planets\EarthXsect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24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157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2" descr="C:\debel\talks1\03oct23\SmashPlanet1-rgbme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91300"/>
          </a:xfrm>
          <a:prstGeom prst="rect">
            <a:avLst/>
          </a:prstGeom>
          <a:noFill/>
          <a:extLst>
            <a:ext uri="{909E8E84-426E-40DD-AFC4-6F175D3DCCD1}">
              <a14:hiddenFill xmlns:a14="http://schemas.microsoft.com/office/drawing/2010/main">
                <a:solidFill>
                  <a:srgbClr val="FFFFFF"/>
                </a:solidFill>
              </a14:hiddenFill>
            </a:ext>
          </a:extLst>
        </p:spPr>
      </p:pic>
      <p:sp>
        <p:nvSpPr>
          <p:cNvPr id="342019" name="Text Box 3"/>
          <p:cNvSpPr txBox="1">
            <a:spLocks noChangeArrowheads="1"/>
          </p:cNvSpPr>
          <p:nvPr/>
        </p:nvSpPr>
        <p:spPr bwMode="auto">
          <a:xfrm>
            <a:off x="152400" y="228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1</a:t>
            </a:r>
          </a:p>
        </p:txBody>
      </p:sp>
      <p:sp>
        <p:nvSpPr>
          <p:cNvPr id="342020" name="Text Box 4"/>
          <p:cNvSpPr txBox="1">
            <a:spLocks noChangeArrowheads="1"/>
          </p:cNvSpPr>
          <p:nvPr/>
        </p:nvSpPr>
        <p:spPr bwMode="auto">
          <a:xfrm>
            <a:off x="2971800" y="228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2</a:t>
            </a:r>
          </a:p>
        </p:txBody>
      </p:sp>
      <p:sp>
        <p:nvSpPr>
          <p:cNvPr id="342021" name="Text Box 5"/>
          <p:cNvSpPr txBox="1">
            <a:spLocks noChangeArrowheads="1"/>
          </p:cNvSpPr>
          <p:nvPr/>
        </p:nvSpPr>
        <p:spPr bwMode="auto">
          <a:xfrm>
            <a:off x="6172200" y="2286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3</a:t>
            </a:r>
          </a:p>
        </p:txBody>
      </p:sp>
      <p:sp>
        <p:nvSpPr>
          <p:cNvPr id="342022" name="Text Box 6"/>
          <p:cNvSpPr txBox="1">
            <a:spLocks noChangeArrowheads="1"/>
          </p:cNvSpPr>
          <p:nvPr/>
        </p:nvSpPr>
        <p:spPr bwMode="auto">
          <a:xfrm>
            <a:off x="1524000" y="3505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4</a:t>
            </a:r>
          </a:p>
        </p:txBody>
      </p:sp>
      <p:sp>
        <p:nvSpPr>
          <p:cNvPr id="342023" name="Text Box 7"/>
          <p:cNvSpPr txBox="1">
            <a:spLocks noChangeArrowheads="1"/>
          </p:cNvSpPr>
          <p:nvPr/>
        </p:nvSpPr>
        <p:spPr bwMode="auto">
          <a:xfrm>
            <a:off x="5334000" y="34290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5</a:t>
            </a:r>
          </a:p>
        </p:txBody>
      </p:sp>
      <p:sp>
        <p:nvSpPr>
          <p:cNvPr id="342024" name="Text Box 8"/>
          <p:cNvSpPr txBox="1">
            <a:spLocks noChangeArrowheads="1"/>
          </p:cNvSpPr>
          <p:nvPr/>
        </p:nvSpPr>
        <p:spPr bwMode="auto">
          <a:xfrm>
            <a:off x="273050" y="6308725"/>
            <a:ext cx="88709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000" dirty="0">
                <a:solidFill>
                  <a:schemeClr val="bg1"/>
                </a:solidFill>
              </a:rPr>
              <a:t>Collisions fragmented early planets, exposing iron cores.</a:t>
            </a:r>
          </a:p>
        </p:txBody>
      </p:sp>
    </p:spTree>
    <p:extLst>
      <p:ext uri="{BB962C8B-B14F-4D97-AF65-F5344CB8AC3E}">
        <p14:creationId xmlns:p14="http://schemas.microsoft.com/office/powerpoint/2010/main" val="212200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BellaRoc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6595" name="Text Box 3"/>
          <p:cNvSpPr txBox="1">
            <a:spLocks noChangeArrowheads="1"/>
          </p:cNvSpPr>
          <p:nvPr/>
        </p:nvSpPr>
        <p:spPr bwMode="auto">
          <a:xfrm>
            <a:off x="0" y="0"/>
            <a:ext cx="305276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olidFill>
                  <a:schemeClr val="bg1"/>
                </a:solidFill>
              </a:rPr>
              <a:t>Bella Roca</a:t>
            </a:r>
          </a:p>
          <a:p>
            <a:r>
              <a:rPr lang="en-US" sz="3200">
                <a:solidFill>
                  <a:schemeClr val="bg1"/>
                </a:solidFill>
              </a:rPr>
              <a:t>Durango, Mexico</a:t>
            </a:r>
          </a:p>
          <a:p>
            <a:r>
              <a:rPr lang="en-US" sz="3200">
                <a:solidFill>
                  <a:schemeClr val="bg1"/>
                </a:solidFill>
              </a:rPr>
              <a:t>found 1888</a:t>
            </a:r>
          </a:p>
        </p:txBody>
      </p:sp>
      <p:sp>
        <p:nvSpPr>
          <p:cNvPr id="366596" name="Text Box 4"/>
          <p:cNvSpPr txBox="1">
            <a:spLocks noChangeArrowheads="1"/>
          </p:cNvSpPr>
          <p:nvPr/>
        </p:nvSpPr>
        <p:spPr bwMode="auto">
          <a:xfrm>
            <a:off x="3124200" y="5943600"/>
            <a:ext cx="283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solidFill>
                  <a:schemeClr val="bg1"/>
                </a:solidFill>
              </a:rPr>
              <a:t>Iron Meteorite</a:t>
            </a:r>
          </a:p>
        </p:txBody>
      </p:sp>
    </p:spTree>
    <p:extLst>
      <p:ext uri="{BB962C8B-B14F-4D97-AF65-F5344CB8AC3E}">
        <p14:creationId xmlns:p14="http://schemas.microsoft.com/office/powerpoint/2010/main" val="3239539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75491" name="Picture 3" descr="C:\a\pubs\Material\graphs\PeriodicTable\Ptable-4-rgb15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681"/>
            <a:ext cx="9144000" cy="6088119"/>
          </a:xfrm>
          <a:prstGeom prst="rect">
            <a:avLst/>
          </a:prstGeom>
          <a:noFill/>
          <a:extLst>
            <a:ext uri="{909E8E84-426E-40DD-AFC4-6F175D3DCCD1}">
              <a14:hiddenFill xmlns:a14="http://schemas.microsoft.com/office/drawing/2010/main">
                <a:solidFill>
                  <a:srgbClr val="FFFFFF"/>
                </a:solidFill>
              </a14:hiddenFill>
            </a:ext>
          </a:extLst>
        </p:spPr>
      </p:pic>
      <p:pic>
        <p:nvPicPr>
          <p:cNvPr id="575492" name="Picture 4" descr="C:\a\pubs\Material\graphs\ElAbund\ElAbunds-All1-cs3-1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535" y="106680"/>
            <a:ext cx="4892465" cy="248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72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32488" name="Picture 8" descr="C:\debel\Pubs\talks\graphs\CoNuclides\Nuclides-BigChart1-decay.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3" name="Rectangle 7"/>
          <p:cNvSpPr>
            <a:spLocks noGrp="1" noChangeArrowheads="1"/>
          </p:cNvSpPr>
          <p:nvPr>
            <p:ph type="body" idx="1"/>
          </p:nvPr>
        </p:nvSpPr>
        <p:spPr>
          <a:xfrm>
            <a:off x="457200" y="350838"/>
            <a:ext cx="8229600" cy="6126162"/>
          </a:xfrm>
          <a:noFill/>
          <a:ln/>
        </p:spPr>
        <p:txBody>
          <a:bodyPr/>
          <a:lstStyle/>
          <a:p>
            <a:pPr marL="609600" indent="-609600">
              <a:lnSpc>
                <a:spcPct val="80000"/>
              </a:lnSpc>
            </a:pPr>
            <a:r>
              <a:rPr lang="en-US" sz="2400" b="1" dirty="0">
                <a:latin typeface="Times New Roman" charset="0"/>
              </a:rPr>
              <a:t>radioactive elements decay exponentially according to the formula                                                      </a:t>
            </a:r>
          </a:p>
          <a:p>
            <a:pPr marL="609600" indent="-609600">
              <a:lnSpc>
                <a:spcPct val="80000"/>
              </a:lnSpc>
            </a:pPr>
            <a:endParaRPr lang="en-US" sz="2400" b="1" dirty="0">
              <a:latin typeface="Times New Roman" charset="0"/>
            </a:endParaRPr>
          </a:p>
          <a:p>
            <a:pPr marL="609600" indent="-609600">
              <a:lnSpc>
                <a:spcPct val="80000"/>
              </a:lnSpc>
              <a:buFontTx/>
              <a:buNone/>
            </a:pPr>
            <a:r>
              <a:rPr lang="en-US" sz="2400" b="1" dirty="0">
                <a:latin typeface="Times New Roman" charset="0"/>
              </a:rPr>
              <a:t>            </a:t>
            </a:r>
            <a:r>
              <a:rPr lang="en-US" b="1" dirty="0">
                <a:latin typeface="Times New Roman" charset="0"/>
              </a:rPr>
              <a:t>A = </a:t>
            </a:r>
            <a:r>
              <a:rPr lang="en-US" b="1" dirty="0" err="1">
                <a:latin typeface="Times New Roman" charset="0"/>
              </a:rPr>
              <a:t>A</a:t>
            </a:r>
            <a:r>
              <a:rPr lang="en-US" b="1" baseline="-25000" dirty="0" err="1">
                <a:latin typeface="Times New Roman" charset="0"/>
              </a:rPr>
              <a:t>o</a:t>
            </a:r>
            <a:r>
              <a:rPr lang="en-US" b="1" dirty="0" err="1">
                <a:latin typeface="Times New Roman" charset="0"/>
              </a:rPr>
              <a:t>e</a:t>
            </a:r>
            <a:r>
              <a:rPr lang="en-US" b="1" dirty="0">
                <a:latin typeface="Times New Roman" charset="0"/>
              </a:rPr>
              <a:t> </a:t>
            </a:r>
            <a:r>
              <a:rPr lang="en-US" b="1" baseline="30000" dirty="0">
                <a:latin typeface="Times New Roman" charset="0"/>
              </a:rPr>
              <a:t>-</a:t>
            </a:r>
            <a:r>
              <a:rPr lang="en-US" b="1" baseline="30000" dirty="0" err="1">
                <a:latin typeface="Symbol" pitchFamily="18" charset="2"/>
              </a:rPr>
              <a:t>l</a:t>
            </a:r>
            <a:r>
              <a:rPr lang="en-US" b="1" baseline="30000" dirty="0" err="1">
                <a:latin typeface="Times New Roman" charset="0"/>
              </a:rPr>
              <a:t>t</a:t>
            </a:r>
            <a:r>
              <a:rPr lang="en-US" b="1" dirty="0">
                <a:latin typeface="Times New Roman" charset="0"/>
              </a:rPr>
              <a:t>   </a:t>
            </a:r>
            <a:endParaRPr lang="en-US" sz="2400" b="1" dirty="0">
              <a:latin typeface="Times New Roman" charset="0"/>
            </a:endParaRPr>
          </a:p>
          <a:p>
            <a:pPr marL="609600" indent="-609600">
              <a:lnSpc>
                <a:spcPct val="80000"/>
              </a:lnSpc>
              <a:buFontTx/>
              <a:buNone/>
            </a:pPr>
            <a:endParaRPr lang="en-US" sz="2400" b="1" dirty="0">
              <a:latin typeface="Times New Roman" charset="0"/>
            </a:endParaRPr>
          </a:p>
          <a:p>
            <a:pPr marL="609600" indent="-609600">
              <a:lnSpc>
                <a:spcPct val="80000"/>
              </a:lnSpc>
            </a:pPr>
            <a:r>
              <a:rPr lang="en-US" sz="2400" b="1" dirty="0">
                <a:latin typeface="Times New Roman" charset="0"/>
              </a:rPr>
              <a:t>Where A is the remaining amount of the element</a:t>
            </a:r>
          </a:p>
          <a:p>
            <a:pPr marL="609600" indent="-609600">
              <a:lnSpc>
                <a:spcPct val="80000"/>
              </a:lnSpc>
            </a:pPr>
            <a:endParaRPr lang="en-US" sz="2400" b="1" dirty="0">
              <a:latin typeface="Times New Roman" charset="0"/>
            </a:endParaRPr>
          </a:p>
          <a:p>
            <a:pPr marL="609600" indent="-609600">
              <a:lnSpc>
                <a:spcPct val="80000"/>
              </a:lnSpc>
            </a:pPr>
            <a:r>
              <a:rPr lang="en-US" sz="2400" b="1" dirty="0" err="1">
                <a:latin typeface="Times New Roman" charset="0"/>
              </a:rPr>
              <a:t>A</a:t>
            </a:r>
            <a:r>
              <a:rPr lang="en-US" sz="2400" b="1" baseline="-25000" dirty="0" err="1">
                <a:latin typeface="Times New Roman" charset="0"/>
              </a:rPr>
              <a:t>o</a:t>
            </a:r>
            <a:r>
              <a:rPr lang="en-US" sz="2400" b="1" dirty="0">
                <a:latin typeface="Times New Roman" charset="0"/>
              </a:rPr>
              <a:t> is the initial amount of the element</a:t>
            </a:r>
          </a:p>
          <a:p>
            <a:pPr marL="609600" indent="-609600">
              <a:lnSpc>
                <a:spcPct val="80000"/>
              </a:lnSpc>
            </a:pPr>
            <a:endParaRPr lang="en-US" sz="2400" b="1" dirty="0">
              <a:latin typeface="Times New Roman" charset="0"/>
            </a:endParaRPr>
          </a:p>
          <a:p>
            <a:pPr marL="609600" indent="-609600">
              <a:lnSpc>
                <a:spcPct val="80000"/>
              </a:lnSpc>
            </a:pPr>
            <a:r>
              <a:rPr lang="en-US" sz="2400" b="1" dirty="0">
                <a:latin typeface="Times New Roman" charset="0"/>
              </a:rPr>
              <a:t> </a:t>
            </a:r>
            <a:r>
              <a:rPr lang="en-US" sz="2400" b="1" dirty="0">
                <a:latin typeface="Symbol" pitchFamily="18" charset="2"/>
              </a:rPr>
              <a:t>l</a:t>
            </a:r>
            <a:r>
              <a:rPr lang="en-US" sz="2400" b="1" dirty="0">
                <a:latin typeface="Times New Roman" charset="0"/>
              </a:rPr>
              <a:t>  is the rate of decay, the “decay constant”</a:t>
            </a:r>
          </a:p>
          <a:p>
            <a:pPr marL="609600" indent="-609600">
              <a:lnSpc>
                <a:spcPct val="80000"/>
              </a:lnSpc>
            </a:pPr>
            <a:endParaRPr lang="en-US" sz="2400" b="1" dirty="0">
              <a:latin typeface="Times New Roman" charset="0"/>
            </a:endParaRPr>
          </a:p>
          <a:p>
            <a:pPr marL="609600" indent="-609600">
              <a:lnSpc>
                <a:spcPct val="80000"/>
              </a:lnSpc>
            </a:pPr>
            <a:r>
              <a:rPr lang="en-US" sz="2400" b="1" dirty="0">
                <a:latin typeface="Times New Roman" charset="0"/>
              </a:rPr>
              <a:t> e = base of the natural logarithms = 2.71828</a:t>
            </a:r>
          </a:p>
          <a:p>
            <a:pPr marL="609600" indent="-609600">
              <a:lnSpc>
                <a:spcPct val="80000"/>
              </a:lnSpc>
            </a:pPr>
            <a:endParaRPr lang="en-US" sz="2400" b="1" dirty="0">
              <a:latin typeface="Times New Roman" charset="0"/>
            </a:endParaRPr>
          </a:p>
          <a:p>
            <a:pPr marL="609600" indent="-609600">
              <a:lnSpc>
                <a:spcPct val="80000"/>
              </a:lnSpc>
            </a:pPr>
            <a:r>
              <a:rPr lang="en-US" sz="2400" b="1" dirty="0">
                <a:latin typeface="Times New Roman" charset="0"/>
              </a:rPr>
              <a:t>t = time that the element has decayed</a:t>
            </a:r>
          </a:p>
          <a:p>
            <a:pPr marL="609600" indent="-609600">
              <a:lnSpc>
                <a:spcPct val="80000"/>
              </a:lnSpc>
            </a:pPr>
            <a:endParaRPr lang="en-US" sz="2400" b="1" dirty="0">
              <a:latin typeface="Times New Roman" charset="0"/>
            </a:endParaRPr>
          </a:p>
          <a:p>
            <a:pPr marL="609600" indent="-609600">
              <a:lnSpc>
                <a:spcPct val="80000"/>
              </a:lnSpc>
            </a:pPr>
            <a:r>
              <a:rPr lang="en-US" sz="2400" b="1" dirty="0">
                <a:latin typeface="Times New Roman" charset="0"/>
              </a:rPr>
              <a:t>Note: Decay rates are independent of temperature, pressure, and other physical-chemical conditions.</a:t>
            </a:r>
          </a:p>
          <a:p>
            <a:pPr marL="609600" indent="-609600">
              <a:lnSpc>
                <a:spcPct val="80000"/>
              </a:lnSpc>
            </a:pPr>
            <a:endParaRPr lang="en-US" sz="2400" b="1" dirty="0">
              <a:latin typeface="Times New Roman"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9171" name="Picture 3" descr="radiochronology examp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6324600" cy="4010025"/>
          </a:xfrm>
          <a:prstGeom prst="rect">
            <a:avLst/>
          </a:prstGeom>
          <a:noFill/>
          <a:extLst>
            <a:ext uri="{909E8E84-426E-40DD-AFC4-6F175D3DCCD1}">
              <a14:hiddenFill xmlns:a14="http://schemas.microsoft.com/office/drawing/2010/main">
                <a:solidFill>
                  <a:srgbClr val="FFFFFF"/>
                </a:solidFill>
              </a14:hiddenFill>
            </a:ext>
          </a:extLst>
        </p:spPr>
      </p:pic>
      <p:pic>
        <p:nvPicPr>
          <p:cNvPr id="519172" name="Picture 4" descr="C:\debel\Pubs\talks\graphs\CoNuclides\U-Th-CoN-2-rgb150.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2400"/>
            <a:ext cx="9220200" cy="293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5239" y="756048"/>
                <a:ext cx="8809656" cy="13543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207</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207</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𝐼𝑛𝑖𝑡𝑖𝑎𝑙</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235</m:t>
                                      </m:r>
                                    </m:sup>
                                    <m:e>
                                      <m:r>
                                        <a:rPr lang="en-US" b="0" i="1" smtClean="0">
                                          <a:solidFill>
                                            <a:schemeClr val="bg1"/>
                                          </a:solidFill>
                                          <a:latin typeface="Cambria Math"/>
                                        </a:rPr>
                                        <m:t>𝑈</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d>
                        <m:dPr>
                          <m:ctrlPr>
                            <a:rPr lang="en-US" i="1" smtClean="0">
                              <a:solidFill>
                                <a:schemeClr val="bg1"/>
                              </a:solidFill>
                              <a:latin typeface="Cambria Math"/>
                            </a:rPr>
                          </m:ctrlPr>
                        </m:dPr>
                        <m:e>
                          <m:sSup>
                            <m:sSupPr>
                              <m:ctrlPr>
                                <a:rPr lang="en-US" i="1" smtClean="0">
                                  <a:solidFill>
                                    <a:schemeClr val="bg1"/>
                                  </a:solidFill>
                                  <a:latin typeface="Cambria Math"/>
                                </a:rPr>
                              </m:ctrlPr>
                            </m:sSupPr>
                            <m:e>
                              <m:r>
                                <a:rPr lang="en-US" i="1" smtClean="0">
                                  <a:solidFill>
                                    <a:schemeClr val="bg1"/>
                                  </a:solidFill>
                                  <a:latin typeface="Cambria Math"/>
                                </a:rPr>
                                <m:t>𝑒</m:t>
                              </m:r>
                            </m:e>
                            <m:sup>
                              <m:sSub>
                                <m:sSubPr>
                                  <m:ctrlPr>
                                    <a:rPr lang="en-US" b="0"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235</m:t>
                                  </m:r>
                                </m:sub>
                              </m:sSub>
                              <m:r>
                                <a:rPr lang="en-US" i="1" smtClean="0">
                                  <a:solidFill>
                                    <a:schemeClr val="bg1"/>
                                  </a:solidFill>
                                  <a:latin typeface="Cambria Math"/>
                                </a:rPr>
                                <m:t>𝑡</m:t>
                              </m:r>
                            </m:sup>
                          </m:sSup>
                          <m:r>
                            <a:rPr lang="en-US" b="0" i="1" smtClean="0">
                              <a:solidFill>
                                <a:schemeClr val="bg1"/>
                              </a:solidFill>
                              <a:latin typeface="Cambria Math"/>
                            </a:rPr>
                            <m:t>−1</m:t>
                          </m:r>
                        </m:e>
                      </m:d>
                    </m:oMath>
                  </m:oMathPara>
                </a14:m>
                <a:endParaRPr lang="en-US" dirty="0">
                  <a:solidFill>
                    <a:schemeClr val="bg1"/>
                  </a:solidFill>
                </a:endParaRPr>
              </a:p>
              <a:p>
                <a:endParaRPr lang="en-US"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239" y="756048"/>
                <a:ext cx="8809656" cy="135434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81000" y="2003713"/>
                <a:ext cx="9508629" cy="13490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206</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206</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𝐼𝑛𝑖𝑡𝑖𝑎𝑙</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238</m:t>
                                      </m:r>
                                    </m:sup>
                                    <m:e>
                                      <m:r>
                                        <a:rPr lang="en-US" b="0" i="1" smtClean="0">
                                          <a:solidFill>
                                            <a:schemeClr val="bg1"/>
                                          </a:solidFill>
                                          <a:latin typeface="Cambria Math"/>
                                        </a:rPr>
                                        <m:t>𝑈</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d>
                        <m:dPr>
                          <m:ctrlPr>
                            <a:rPr lang="en-US" i="1" smtClean="0">
                              <a:solidFill>
                                <a:schemeClr val="bg1"/>
                              </a:solidFill>
                              <a:latin typeface="Cambria Math"/>
                            </a:rPr>
                          </m:ctrlPr>
                        </m:dPr>
                        <m:e>
                          <m:sSup>
                            <m:sSupPr>
                              <m:ctrlPr>
                                <a:rPr lang="en-US" i="1" smtClean="0">
                                  <a:solidFill>
                                    <a:schemeClr val="bg1"/>
                                  </a:solidFill>
                                  <a:latin typeface="Cambria Math"/>
                                </a:rPr>
                              </m:ctrlPr>
                            </m:sSupPr>
                            <m:e>
                              <m:r>
                                <a:rPr lang="en-US" i="1" smtClean="0">
                                  <a:solidFill>
                                    <a:schemeClr val="bg1"/>
                                  </a:solidFill>
                                  <a:latin typeface="Cambria Math"/>
                                </a:rPr>
                                <m:t>𝑒</m:t>
                              </m:r>
                            </m:e>
                            <m:sup>
                              <m:sSub>
                                <m:sSubPr>
                                  <m:ctrlPr>
                                    <a:rPr lang="en-US" b="0"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238</m:t>
                                  </m:r>
                                </m:sub>
                              </m:sSub>
                              <m:r>
                                <a:rPr lang="en-US" i="1" smtClean="0">
                                  <a:solidFill>
                                    <a:schemeClr val="bg1"/>
                                  </a:solidFill>
                                  <a:latin typeface="Cambria Math"/>
                                </a:rPr>
                                <m:t>𝑡</m:t>
                              </m:r>
                            </m:sup>
                          </m:sSup>
                          <m:r>
                            <a:rPr lang="en-US" b="0" i="1" smtClean="0">
                              <a:solidFill>
                                <a:schemeClr val="bg1"/>
                              </a:solidFill>
                              <a:latin typeface="Cambria Math"/>
                            </a:rPr>
                            <m:t>−1</m:t>
                          </m:r>
                        </m:e>
                      </m:d>
                    </m:oMath>
                  </m:oMathPara>
                </a14:m>
                <a:endParaRPr lang="en-US" dirty="0">
                  <a:solidFill>
                    <a:schemeClr val="bg1"/>
                  </a:solidFill>
                </a:endParaRPr>
              </a:p>
              <a:p>
                <a:endParaRPr lang="en-US" dirty="0">
                  <a:solidFill>
                    <a:schemeClr val="bg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81000" y="2003713"/>
                <a:ext cx="9508629" cy="134908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6200" y="3276600"/>
                <a:ext cx="9107943" cy="2215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chemeClr val="bg1"/>
                              </a:solidFill>
                              <a:latin typeface="Cambria Math"/>
                            </a:rPr>
                          </m:ctrlPr>
                        </m:dPr>
                        <m:e>
                          <m:f>
                            <m:fPr>
                              <m:ctrlPr>
                                <a:rPr lang="en-US" i="1" smtClean="0">
                                  <a:solidFill>
                                    <a:schemeClr val="bg1"/>
                                  </a:solidFill>
                                  <a:latin typeface="Cambria Math"/>
                                </a:rPr>
                              </m:ctrlPr>
                            </m:fPr>
                            <m:num>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207</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207</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𝐼𝑛𝑖𝑡𝑖𝑎𝑙</m:t>
                                  </m:r>
                                </m:sub>
                              </m:sSub>
                            </m:num>
                            <m:den>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206</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206</m:t>
                                              </m:r>
                                            </m:sup>
                                            <m:e>
                                              <m:r>
                                                <a:rPr lang="en-US" b="0" i="1" smtClean="0">
                                                  <a:solidFill>
                                                    <a:schemeClr val="bg1"/>
                                                  </a:solidFill>
                                                  <a:latin typeface="Cambria Math"/>
                                                </a:rPr>
                                                <m:t>𝑃𝑏</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204</m:t>
                                              </m:r>
                                            </m:sup>
                                            <m:e>
                                              <m:r>
                                                <a:rPr lang="en-US" b="0" i="1" smtClean="0">
                                                  <a:solidFill>
                                                    <a:schemeClr val="bg1"/>
                                                  </a:solidFill>
                                                  <a:latin typeface="Cambria Math"/>
                                                </a:rPr>
                                                <m:t>𝑃𝑏</m:t>
                                              </m:r>
                                            </m:e>
                                          </m:sPre>
                                        </m:den>
                                      </m:f>
                                    </m:e>
                                  </m:d>
                                </m:e>
                                <m:sub>
                                  <m:r>
                                    <a:rPr lang="en-US" b="0" i="1" smtClean="0">
                                      <a:solidFill>
                                        <a:schemeClr val="bg1"/>
                                      </a:solidFill>
                                      <a:latin typeface="Cambria Math"/>
                                    </a:rPr>
                                    <m:t>𝐼𝑛𝑖𝑡𝑖𝑎𝑙</m:t>
                                  </m:r>
                                </m:sub>
                              </m:sSub>
                            </m:den>
                          </m:f>
                        </m:e>
                      </m:d>
                      <m:r>
                        <a:rPr lang="en-US" b="0" i="1" smtClean="0">
                          <a:solidFill>
                            <a:schemeClr val="bg1"/>
                          </a:solidFill>
                          <a:latin typeface="Cambria Math"/>
                        </a:rPr>
                        <m:t>=</m:t>
                      </m:r>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235</m:t>
                                      </m:r>
                                    </m:sup>
                                    <m:e>
                                      <m:r>
                                        <a:rPr lang="en-US" b="0" i="1" smtClean="0">
                                          <a:solidFill>
                                            <a:schemeClr val="bg1"/>
                                          </a:solidFill>
                                          <a:latin typeface="Cambria Math"/>
                                        </a:rPr>
                                        <m:t>𝑈</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238</m:t>
                                      </m:r>
                                    </m:sup>
                                    <m:e>
                                      <m:r>
                                        <a:rPr lang="en-US" b="0" i="1" smtClean="0">
                                          <a:solidFill>
                                            <a:schemeClr val="bg1"/>
                                          </a:solidFill>
                                          <a:latin typeface="Cambria Math"/>
                                        </a:rPr>
                                        <m:t>𝑈</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f>
                        <m:fPr>
                          <m:ctrlPr>
                            <a:rPr lang="en-US" b="0" i="1" smtClean="0">
                              <a:solidFill>
                                <a:schemeClr val="bg1"/>
                              </a:solidFill>
                              <a:latin typeface="Cambria Math"/>
                            </a:rPr>
                          </m:ctrlPr>
                        </m:fPr>
                        <m:num>
                          <m:d>
                            <m:dPr>
                              <m:ctrlPr>
                                <a:rPr lang="en-US" i="1" smtClean="0">
                                  <a:solidFill>
                                    <a:schemeClr val="bg1"/>
                                  </a:solidFill>
                                  <a:latin typeface="Cambria Math"/>
                                </a:rPr>
                              </m:ctrlPr>
                            </m:dPr>
                            <m:e>
                              <m:sSup>
                                <m:sSupPr>
                                  <m:ctrlPr>
                                    <a:rPr lang="en-US" i="1" smtClean="0">
                                      <a:solidFill>
                                        <a:schemeClr val="bg1"/>
                                      </a:solidFill>
                                      <a:latin typeface="Cambria Math"/>
                                    </a:rPr>
                                  </m:ctrlPr>
                                </m:sSupPr>
                                <m:e>
                                  <m:r>
                                    <a:rPr lang="en-US" i="1" smtClean="0">
                                      <a:solidFill>
                                        <a:schemeClr val="bg1"/>
                                      </a:solidFill>
                                      <a:latin typeface="Cambria Math"/>
                                    </a:rPr>
                                    <m:t>𝑒</m:t>
                                  </m:r>
                                </m:e>
                                <m:sup>
                                  <m:sSub>
                                    <m:sSubPr>
                                      <m:ctrlPr>
                                        <a:rPr lang="en-US" b="0"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235</m:t>
                                      </m:r>
                                    </m:sub>
                                  </m:sSub>
                                  <m:r>
                                    <a:rPr lang="en-US" i="1" smtClean="0">
                                      <a:solidFill>
                                        <a:schemeClr val="bg1"/>
                                      </a:solidFill>
                                      <a:latin typeface="Cambria Math"/>
                                    </a:rPr>
                                    <m:t>𝑡</m:t>
                                  </m:r>
                                </m:sup>
                              </m:sSup>
                              <m:r>
                                <a:rPr lang="en-US" b="0" i="1" smtClean="0">
                                  <a:solidFill>
                                    <a:schemeClr val="bg1"/>
                                  </a:solidFill>
                                  <a:latin typeface="Cambria Math"/>
                                </a:rPr>
                                <m:t>−1</m:t>
                              </m:r>
                            </m:e>
                          </m:d>
                        </m:num>
                        <m:den>
                          <m:d>
                            <m:dPr>
                              <m:ctrlPr>
                                <a:rPr lang="en-US" i="1" smtClean="0">
                                  <a:solidFill>
                                    <a:schemeClr val="bg1"/>
                                  </a:solidFill>
                                  <a:latin typeface="Cambria Math"/>
                                </a:rPr>
                              </m:ctrlPr>
                            </m:dPr>
                            <m:e>
                              <m:sSup>
                                <m:sSupPr>
                                  <m:ctrlPr>
                                    <a:rPr lang="en-US" i="1" smtClean="0">
                                      <a:solidFill>
                                        <a:schemeClr val="bg1"/>
                                      </a:solidFill>
                                      <a:latin typeface="Cambria Math"/>
                                    </a:rPr>
                                  </m:ctrlPr>
                                </m:sSupPr>
                                <m:e>
                                  <m:r>
                                    <a:rPr lang="en-US" i="1" smtClean="0">
                                      <a:solidFill>
                                        <a:schemeClr val="bg1"/>
                                      </a:solidFill>
                                      <a:latin typeface="Cambria Math"/>
                                    </a:rPr>
                                    <m:t>𝑒</m:t>
                                  </m:r>
                                </m:e>
                                <m:sup>
                                  <m:sSub>
                                    <m:sSubPr>
                                      <m:ctrlPr>
                                        <a:rPr lang="en-US" b="0"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238</m:t>
                                      </m:r>
                                    </m:sub>
                                  </m:sSub>
                                  <m:r>
                                    <a:rPr lang="en-US" i="1" smtClean="0">
                                      <a:solidFill>
                                        <a:schemeClr val="bg1"/>
                                      </a:solidFill>
                                      <a:latin typeface="Cambria Math"/>
                                    </a:rPr>
                                    <m:t>𝑡</m:t>
                                  </m:r>
                                </m:sup>
                              </m:sSup>
                              <m:r>
                                <a:rPr lang="en-US" b="0" i="1" smtClean="0">
                                  <a:solidFill>
                                    <a:schemeClr val="bg1"/>
                                  </a:solidFill>
                                  <a:latin typeface="Cambria Math"/>
                                </a:rPr>
                                <m:t>−1</m:t>
                              </m:r>
                            </m:e>
                          </m:d>
                        </m:den>
                      </m:f>
                    </m:oMath>
                  </m:oMathPara>
                </a14:m>
                <a:endParaRPr lang="en-US" dirty="0">
                  <a:solidFill>
                    <a:schemeClr val="bg1"/>
                  </a:solidFill>
                </a:endParaRPr>
              </a:p>
              <a:p>
                <a:endParaRPr lang="en-US" dirty="0">
                  <a:solidFill>
                    <a:schemeClr val="bg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6200" y="3276600"/>
                <a:ext cx="9107943" cy="2215094"/>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066800" y="5427455"/>
                <a:ext cx="3794372" cy="13543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a:rPr>
                          </m:ctrlPr>
                        </m:sSubPr>
                        <m:e>
                          <m:d>
                            <m:dPr>
                              <m:ctrlPr>
                                <a:rPr lang="en-US" i="1" smtClean="0">
                                  <a:solidFill>
                                    <a:schemeClr val="bg1"/>
                                  </a:solidFill>
                                  <a:latin typeface="Cambria Math"/>
                                </a:rPr>
                              </m:ctrlPr>
                            </m:dPr>
                            <m:e>
                              <m:f>
                                <m:fPr>
                                  <m:ctrlPr>
                                    <a:rPr lang="en-US" i="1" smtClean="0">
                                      <a:solidFill>
                                        <a:schemeClr val="bg1"/>
                                      </a:solidFill>
                                      <a:latin typeface="Cambria Math"/>
                                    </a:rPr>
                                  </m:ctrlPr>
                                </m:fPr>
                                <m:num>
                                  <m:sPre>
                                    <m:sPrePr>
                                      <m:ctrlPr>
                                        <a:rPr lang="en-US" i="1" smtClean="0">
                                          <a:solidFill>
                                            <a:schemeClr val="bg1"/>
                                          </a:solidFill>
                                          <a:latin typeface="Cambria Math"/>
                                        </a:rPr>
                                      </m:ctrlPr>
                                    </m:sPrePr>
                                    <m:sub/>
                                    <m:sup>
                                      <m:r>
                                        <a:rPr lang="en-US" b="0" i="1" smtClean="0">
                                          <a:solidFill>
                                            <a:schemeClr val="bg1"/>
                                          </a:solidFill>
                                          <a:latin typeface="Cambria Math"/>
                                        </a:rPr>
                                        <m:t>235</m:t>
                                      </m:r>
                                    </m:sup>
                                    <m:e>
                                      <m:r>
                                        <a:rPr lang="en-US" b="0" i="1" smtClean="0">
                                          <a:solidFill>
                                            <a:schemeClr val="bg1"/>
                                          </a:solidFill>
                                          <a:latin typeface="Cambria Math"/>
                                        </a:rPr>
                                        <m:t>𝑈</m:t>
                                      </m:r>
                                    </m:e>
                                  </m:sPre>
                                </m:num>
                                <m:den>
                                  <m:sPre>
                                    <m:sPrePr>
                                      <m:ctrlPr>
                                        <a:rPr lang="en-US" i="1" smtClean="0">
                                          <a:solidFill>
                                            <a:schemeClr val="bg1"/>
                                          </a:solidFill>
                                          <a:latin typeface="Cambria Math"/>
                                        </a:rPr>
                                      </m:ctrlPr>
                                    </m:sPrePr>
                                    <m:sub/>
                                    <m:sup>
                                      <m:r>
                                        <a:rPr lang="en-US" b="0" i="1" smtClean="0">
                                          <a:solidFill>
                                            <a:schemeClr val="bg1"/>
                                          </a:solidFill>
                                          <a:latin typeface="Cambria Math"/>
                                        </a:rPr>
                                        <m:t>238</m:t>
                                      </m:r>
                                    </m:sup>
                                    <m:e>
                                      <m:r>
                                        <a:rPr lang="en-US" b="0" i="1" smtClean="0">
                                          <a:solidFill>
                                            <a:schemeClr val="bg1"/>
                                          </a:solidFill>
                                          <a:latin typeface="Cambria Math"/>
                                        </a:rPr>
                                        <m:t>𝑈</m:t>
                                      </m:r>
                                    </m:e>
                                  </m:sPre>
                                </m:den>
                              </m:f>
                            </m:e>
                          </m:d>
                        </m:e>
                        <m:sub>
                          <m:r>
                            <a:rPr lang="en-US" b="0" i="1" smtClean="0">
                              <a:solidFill>
                                <a:schemeClr val="bg1"/>
                              </a:solidFill>
                              <a:latin typeface="Cambria Math"/>
                            </a:rPr>
                            <m:t>𝑃𝑟𝑒𝑠𝑒𝑛𝑡</m:t>
                          </m:r>
                        </m:sub>
                      </m:sSub>
                      <m:r>
                        <a:rPr lang="en-US" b="0" i="1" smtClean="0">
                          <a:solidFill>
                            <a:schemeClr val="bg1"/>
                          </a:solidFill>
                          <a:latin typeface="Cambria Math"/>
                        </a:rPr>
                        <m:t>=</m:t>
                      </m:r>
                      <m:d>
                        <m:dPr>
                          <m:ctrlPr>
                            <a:rPr lang="en-US" i="1" smtClean="0">
                              <a:solidFill>
                                <a:schemeClr val="bg1"/>
                              </a:solidFill>
                              <a:latin typeface="Cambria Math"/>
                            </a:rPr>
                          </m:ctrlPr>
                        </m:dPr>
                        <m:e>
                          <m:f>
                            <m:fPr>
                              <m:ctrlPr>
                                <a:rPr lang="en-US" i="1" smtClean="0">
                                  <a:solidFill>
                                    <a:schemeClr val="bg1"/>
                                  </a:solidFill>
                                  <a:latin typeface="Cambria Math"/>
                                </a:rPr>
                              </m:ctrlPr>
                            </m:fPr>
                            <m:num>
                              <m:r>
                                <a:rPr lang="en-US" i="1" smtClean="0">
                                  <a:solidFill>
                                    <a:schemeClr val="bg1"/>
                                  </a:solidFill>
                                  <a:latin typeface="Cambria Math"/>
                                </a:rPr>
                                <m:t>1</m:t>
                              </m:r>
                            </m:num>
                            <m:den>
                              <m:r>
                                <a:rPr lang="en-US" i="1" smtClean="0">
                                  <a:solidFill>
                                    <a:schemeClr val="bg1"/>
                                  </a:solidFill>
                                  <a:latin typeface="Cambria Math"/>
                                </a:rPr>
                                <m:t>1</m:t>
                              </m:r>
                              <m:r>
                                <a:rPr lang="en-US" b="0" i="1" smtClean="0">
                                  <a:solidFill>
                                    <a:schemeClr val="bg1"/>
                                  </a:solidFill>
                                  <a:latin typeface="Cambria Math"/>
                                </a:rPr>
                                <m:t>37.88</m:t>
                              </m:r>
                            </m:den>
                          </m:f>
                        </m:e>
                      </m:d>
                    </m:oMath>
                  </m:oMathPara>
                </a14:m>
                <a:endParaRPr lang="en-US" dirty="0">
                  <a:solidFill>
                    <a:schemeClr val="bg1"/>
                  </a:solidFill>
                </a:endParaRPr>
              </a:p>
              <a:p>
                <a:endParaRPr lang="en-US" dirty="0">
                  <a:solidFill>
                    <a:schemeClr val="bg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66800" y="5427455"/>
                <a:ext cx="3794372" cy="1354345"/>
              </a:xfrm>
              <a:prstGeom prst="rect">
                <a:avLst/>
              </a:prstGeom>
              <a:blipFill rotWithShape="1">
                <a:blip r:embed="rId6"/>
                <a:stretch>
                  <a:fillRect/>
                </a:stretch>
              </a:blipFill>
            </p:spPr>
            <p:txBody>
              <a:bodyPr/>
              <a:lstStyle/>
              <a:p>
                <a:r>
                  <a:rPr lang="en-US">
                    <a:noFill/>
                  </a:rPr>
                  <a:t> </a:t>
                </a:r>
              </a:p>
            </p:txBody>
          </p:sp>
        </mc:Fallback>
      </mc:AlternateContent>
      <p:sp>
        <p:nvSpPr>
          <p:cNvPr id="5" name="TextBox 4"/>
          <p:cNvSpPr txBox="1"/>
          <p:nvPr/>
        </p:nvSpPr>
        <p:spPr>
          <a:xfrm>
            <a:off x="2743200" y="24825"/>
            <a:ext cx="3387466" cy="584775"/>
          </a:xfrm>
          <a:prstGeom prst="rect">
            <a:avLst/>
          </a:prstGeom>
          <a:noFill/>
        </p:spPr>
        <p:txBody>
          <a:bodyPr wrap="none" rtlCol="0">
            <a:spAutoFit/>
          </a:bodyPr>
          <a:lstStyle/>
          <a:p>
            <a:r>
              <a:rPr lang="en-US" sz="3200" b="1" dirty="0" smtClean="0">
                <a:solidFill>
                  <a:schemeClr val="bg1"/>
                </a:solidFill>
              </a:rPr>
              <a:t>Lead-Lead Dating</a:t>
            </a:r>
            <a:endParaRPr lang="en-US" sz="3200" b="1" dirty="0">
              <a:solidFill>
                <a:schemeClr val="bg1"/>
              </a:solidFill>
            </a:endParaRPr>
          </a:p>
        </p:txBody>
      </p:sp>
      <p:sp>
        <p:nvSpPr>
          <p:cNvPr id="13" name="Rectangle 12"/>
          <p:cNvSpPr/>
          <p:nvPr/>
        </p:nvSpPr>
        <p:spPr>
          <a:xfrm>
            <a:off x="6217920" y="4876800"/>
            <a:ext cx="2416046" cy="1754326"/>
          </a:xfrm>
          <a:prstGeom prst="rect">
            <a:avLst/>
          </a:prstGeom>
        </p:spPr>
        <p:txBody>
          <a:bodyPr wrap="none">
            <a:spAutoFit/>
          </a:bodyPr>
          <a:lstStyle/>
          <a:p>
            <a:pPr algn="ctr">
              <a:lnSpc>
                <a:spcPct val="150000"/>
              </a:lnSpc>
            </a:pPr>
            <a:r>
              <a:rPr lang="en-US" b="1" dirty="0" smtClean="0">
                <a:solidFill>
                  <a:schemeClr val="bg1"/>
                </a:solidFill>
                <a:latin typeface="Times New Roman" pitchFamily="18" charset="0"/>
                <a:cs typeface="Times New Roman" pitchFamily="18" charset="0"/>
              </a:rPr>
              <a:t>Decay Constants</a:t>
            </a:r>
          </a:p>
          <a:p>
            <a:pPr algn="ctr">
              <a:lnSpc>
                <a:spcPct val="150000"/>
              </a:lnSpc>
            </a:pPr>
            <a:r>
              <a:rPr lang="en-US" dirty="0" smtClean="0">
                <a:solidFill>
                  <a:schemeClr val="bg1"/>
                </a:solidFill>
                <a:latin typeface="Symbol" pitchFamily="18" charset="2"/>
              </a:rPr>
              <a:t>l</a:t>
            </a:r>
            <a:r>
              <a:rPr lang="en-US" baseline="-25000" dirty="0" smtClean="0">
                <a:solidFill>
                  <a:schemeClr val="bg1"/>
                </a:solidFill>
                <a:latin typeface="Symbol" pitchFamily="18" charset="2"/>
              </a:rPr>
              <a:t>238</a:t>
            </a:r>
            <a:r>
              <a:rPr lang="en-US" dirty="0" smtClean="0">
                <a:solidFill>
                  <a:schemeClr val="bg1"/>
                </a:solidFill>
                <a:latin typeface="Times New Roman" charset="0"/>
              </a:rPr>
              <a:t> = 1.55 x 10</a:t>
            </a:r>
            <a:r>
              <a:rPr lang="en-US" baseline="30000" dirty="0" smtClean="0">
                <a:solidFill>
                  <a:schemeClr val="bg1"/>
                </a:solidFill>
                <a:latin typeface="Times New Roman" charset="0"/>
              </a:rPr>
              <a:t>-10</a:t>
            </a:r>
            <a:endParaRPr lang="en-US" baseline="30000" dirty="0">
              <a:solidFill>
                <a:schemeClr val="bg1"/>
              </a:solidFill>
              <a:latin typeface="Times New Roman" charset="0"/>
            </a:endParaRPr>
          </a:p>
          <a:p>
            <a:pPr algn="ctr">
              <a:lnSpc>
                <a:spcPct val="150000"/>
              </a:lnSpc>
            </a:pPr>
            <a:r>
              <a:rPr lang="en-US" dirty="0" smtClean="0">
                <a:solidFill>
                  <a:schemeClr val="bg1"/>
                </a:solidFill>
                <a:latin typeface="Symbol" pitchFamily="18" charset="2"/>
              </a:rPr>
              <a:t>l</a:t>
            </a:r>
            <a:r>
              <a:rPr lang="en-US" baseline="-25000" dirty="0" smtClean="0">
                <a:solidFill>
                  <a:schemeClr val="bg1"/>
                </a:solidFill>
                <a:latin typeface="Symbol" pitchFamily="18" charset="2"/>
              </a:rPr>
              <a:t>235</a:t>
            </a:r>
            <a:r>
              <a:rPr lang="en-US" dirty="0" smtClean="0">
                <a:solidFill>
                  <a:schemeClr val="bg1"/>
                </a:solidFill>
                <a:latin typeface="Times New Roman" charset="0"/>
              </a:rPr>
              <a:t> = 9.85 x 10</a:t>
            </a:r>
            <a:r>
              <a:rPr lang="en-US" baseline="30000" dirty="0" smtClean="0">
                <a:solidFill>
                  <a:schemeClr val="bg1"/>
                </a:solidFill>
                <a:latin typeface="Times New Roman" charset="0"/>
              </a:rPr>
              <a:t>-10</a:t>
            </a:r>
          </a:p>
        </p:txBody>
      </p:sp>
    </p:spTree>
    <p:extLst>
      <p:ext uri="{BB962C8B-B14F-4D97-AF65-F5344CB8AC3E}">
        <p14:creationId xmlns:p14="http://schemas.microsoft.com/office/powerpoint/2010/main" val="383534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166675301"/>
              </p:ext>
            </p:extLst>
          </p:nvPr>
        </p:nvGraphicFramePr>
        <p:xfrm>
          <a:off x="0" y="762000"/>
          <a:ext cx="5172075" cy="529485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209800" y="152400"/>
            <a:ext cx="5083379" cy="523220"/>
          </a:xfrm>
          <a:prstGeom prst="rect">
            <a:avLst/>
          </a:prstGeom>
        </p:spPr>
        <p:txBody>
          <a:bodyPr wrap="none">
            <a:spAutoFit/>
          </a:bodyPr>
          <a:lstStyle/>
          <a:p>
            <a:pPr>
              <a:spcBef>
                <a:spcPts val="2400"/>
              </a:spcBef>
            </a:pPr>
            <a:r>
              <a:rPr lang="en-US" sz="2800" b="1" dirty="0" smtClean="0">
                <a:latin typeface="Times New Roman" pitchFamily="18" charset="0"/>
                <a:cs typeface="Times New Roman" pitchFamily="18" charset="0"/>
              </a:rPr>
              <a:t>Lead - Lead </a:t>
            </a:r>
            <a:r>
              <a:rPr lang="en-US" sz="2800" b="1" dirty="0" err="1" smtClean="0">
                <a:latin typeface="Times New Roman" pitchFamily="18" charset="0"/>
                <a:cs typeface="Times New Roman" pitchFamily="18" charset="0"/>
              </a:rPr>
              <a:t>Geochron</a:t>
            </a:r>
            <a:r>
              <a:rPr lang="en-US" sz="2800" b="1" dirty="0" smtClean="0">
                <a:latin typeface="Times New Roman" pitchFamily="18" charset="0"/>
                <a:cs typeface="Times New Roman" pitchFamily="18" charset="0"/>
              </a:rPr>
              <a:t> Diagram</a:t>
            </a:r>
          </a:p>
        </p:txBody>
      </p:sp>
      <p:sp>
        <p:nvSpPr>
          <p:cNvPr id="14" name="Rectangle 13"/>
          <p:cNvSpPr/>
          <p:nvPr/>
        </p:nvSpPr>
        <p:spPr>
          <a:xfrm>
            <a:off x="5181600" y="3989695"/>
            <a:ext cx="3775264" cy="2492990"/>
          </a:xfrm>
          <a:prstGeom prst="rect">
            <a:avLst/>
          </a:prstGeom>
        </p:spPr>
        <p:txBody>
          <a:bodyPr wrap="none">
            <a:spAutoFit/>
          </a:bodyPr>
          <a:lstStyle/>
          <a:p>
            <a:pPr>
              <a:spcBef>
                <a:spcPts val="2400"/>
              </a:spcBef>
            </a:pPr>
            <a:r>
              <a:rPr lang="en-US" b="1" dirty="0" smtClean="0">
                <a:latin typeface="Times New Roman" pitchFamily="18" charset="0"/>
                <a:cs typeface="Times New Roman" pitchFamily="18" charset="0"/>
              </a:rPr>
              <a:t>Canyon Diablo </a:t>
            </a:r>
            <a:r>
              <a:rPr lang="en-US" b="1" dirty="0" err="1" smtClean="0">
                <a:latin typeface="Times New Roman" pitchFamily="18" charset="0"/>
                <a:cs typeface="Times New Roman" pitchFamily="18" charset="0"/>
              </a:rPr>
              <a:t>Troilite</a:t>
            </a:r>
            <a:r>
              <a:rPr lang="en-US" b="1" dirty="0" smtClean="0">
                <a:latin typeface="Times New Roman" pitchFamily="18" charset="0"/>
                <a:cs typeface="Times New Roman" pitchFamily="18" charset="0"/>
              </a:rPr>
              <a:t>:</a:t>
            </a:r>
          </a:p>
          <a:p>
            <a:pPr>
              <a:spcBef>
                <a:spcPts val="2400"/>
              </a:spcBef>
            </a:pPr>
            <a:r>
              <a:rPr lang="en-US" b="1" dirty="0" smtClean="0">
                <a:latin typeface="Times New Roman" pitchFamily="18" charset="0"/>
                <a:cs typeface="Times New Roman" pitchFamily="18" charset="0"/>
              </a:rPr>
              <a:t>207/204 = 10.293</a:t>
            </a:r>
          </a:p>
          <a:p>
            <a:pPr>
              <a:spcBef>
                <a:spcPts val="2400"/>
              </a:spcBef>
            </a:pPr>
            <a:r>
              <a:rPr lang="en-US" b="1" dirty="0" smtClean="0">
                <a:latin typeface="Times New Roman" pitchFamily="18" charset="0"/>
                <a:cs typeface="Times New Roman" pitchFamily="18" charset="0"/>
              </a:rPr>
              <a:t>206/204 = 9.3066</a:t>
            </a:r>
          </a:p>
          <a:p>
            <a:pPr>
              <a:spcBef>
                <a:spcPts val="2400"/>
              </a:spcBef>
            </a:pPr>
            <a:r>
              <a:rPr lang="en-US" b="1" dirty="0" smtClean="0">
                <a:latin typeface="Times New Roman" pitchFamily="18" charset="0"/>
                <a:cs typeface="Times New Roman" pitchFamily="18" charset="0"/>
              </a:rPr>
              <a:t>(Chen + Wasserburg, 1983)</a:t>
            </a:r>
          </a:p>
        </p:txBody>
      </p:sp>
      <p:sp>
        <p:nvSpPr>
          <p:cNvPr id="15" name="Rectangle 14"/>
          <p:cNvSpPr/>
          <p:nvPr/>
        </p:nvSpPr>
        <p:spPr>
          <a:xfrm>
            <a:off x="5303520" y="2194560"/>
            <a:ext cx="3383747" cy="1138773"/>
          </a:xfrm>
          <a:prstGeom prst="rect">
            <a:avLst/>
          </a:prstGeom>
        </p:spPr>
        <p:txBody>
          <a:bodyPr wrap="none">
            <a:spAutoFit/>
          </a:bodyPr>
          <a:lstStyle/>
          <a:p>
            <a:pPr algn="ctr">
              <a:spcBef>
                <a:spcPts val="2400"/>
              </a:spcBef>
            </a:pPr>
            <a:r>
              <a:rPr lang="en-US" b="1" dirty="0" smtClean="0">
                <a:latin typeface="Times New Roman" pitchFamily="18" charset="0"/>
                <a:cs typeface="Times New Roman" pitchFamily="18" charset="0"/>
              </a:rPr>
              <a:t>“mu” = (</a:t>
            </a:r>
            <a:r>
              <a:rPr lang="en-US" b="1" baseline="30000" dirty="0" smtClean="0">
                <a:latin typeface="Times New Roman" pitchFamily="18" charset="0"/>
                <a:cs typeface="Times New Roman" pitchFamily="18" charset="0"/>
              </a:rPr>
              <a:t>238</a:t>
            </a:r>
            <a:r>
              <a:rPr lang="en-US" b="1" dirty="0" smtClean="0">
                <a:latin typeface="Times New Roman" pitchFamily="18" charset="0"/>
                <a:cs typeface="Times New Roman" pitchFamily="18" charset="0"/>
              </a:rPr>
              <a:t>U/</a:t>
            </a:r>
            <a:r>
              <a:rPr lang="en-US" b="1" baseline="30000" dirty="0" smtClean="0">
                <a:latin typeface="Times New Roman" pitchFamily="18" charset="0"/>
                <a:cs typeface="Times New Roman" pitchFamily="18" charset="0"/>
              </a:rPr>
              <a:t>206</a:t>
            </a:r>
            <a:r>
              <a:rPr lang="en-US" b="1" dirty="0" smtClean="0">
                <a:latin typeface="Times New Roman" pitchFamily="18" charset="0"/>
                <a:cs typeface="Times New Roman" pitchFamily="18" charset="0"/>
              </a:rPr>
              <a:t>Pb)</a:t>
            </a:r>
            <a:r>
              <a:rPr lang="en-US" b="1" baseline="-25000" dirty="0" smtClean="0">
                <a:latin typeface="Times New Roman" pitchFamily="18" charset="0"/>
                <a:cs typeface="Times New Roman" pitchFamily="18" charset="0"/>
              </a:rPr>
              <a:t>present</a:t>
            </a:r>
          </a:p>
          <a:p>
            <a:pPr algn="ctr">
              <a:spcBef>
                <a:spcPts val="2400"/>
              </a:spcBef>
            </a:pPr>
            <a:r>
              <a:rPr lang="en-US" b="1" dirty="0" smtClean="0">
                <a:latin typeface="Times New Roman" pitchFamily="18" charset="0"/>
                <a:cs typeface="Times New Roman" pitchFamily="18" charset="0"/>
              </a:rPr>
              <a:t>-----------------------</a:t>
            </a:r>
            <a:endParaRPr lang="en-US" b="1" baseline="-25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926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p:cNvSpPr txBox="1">
            <a:spLocks noChangeArrowheads="1"/>
          </p:cNvSpPr>
          <p:nvPr/>
        </p:nvSpPr>
        <p:spPr bwMode="auto">
          <a:xfrm>
            <a:off x="2261168" y="228599"/>
            <a:ext cx="4774064" cy="769441"/>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b="1" dirty="0" smtClean="0"/>
              <a:t>Age </a:t>
            </a:r>
            <a:r>
              <a:rPr lang="en-US" altLang="en-US" sz="4400" b="1" dirty="0"/>
              <a:t>Determination</a:t>
            </a:r>
            <a:endParaRPr lang="en-US" altLang="en-US" sz="4400" dirty="0"/>
          </a:p>
        </p:txBody>
      </p:sp>
      <p:sp>
        <p:nvSpPr>
          <p:cNvPr id="415747" name="Text Box 3"/>
          <p:cNvSpPr txBox="1">
            <a:spLocks noChangeArrowheads="1"/>
          </p:cNvSpPr>
          <p:nvPr/>
        </p:nvSpPr>
        <p:spPr bwMode="auto">
          <a:xfrm>
            <a:off x="152400" y="1447800"/>
            <a:ext cx="8991600" cy="4760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i="1"/>
              <a:t>Pre-</a:t>
            </a:r>
            <a:r>
              <a:rPr lang="en-US" altLang="en-US" sz="3600" b="1"/>
              <a:t>requisite:  Concept of Time</a:t>
            </a:r>
          </a:p>
          <a:p>
            <a:pPr>
              <a:spcBef>
                <a:spcPct val="50000"/>
              </a:spcBef>
            </a:pPr>
            <a:r>
              <a:rPr lang="en-US" altLang="en-US" sz="3600" b="1" i="1"/>
              <a:t>Faith - based</a:t>
            </a:r>
            <a:r>
              <a:rPr lang="en-US" altLang="en-US" sz="3600" b="1"/>
              <a:t>:  Vedas, Bible, other traditions</a:t>
            </a:r>
          </a:p>
          <a:p>
            <a:pPr>
              <a:spcBef>
                <a:spcPct val="50000"/>
              </a:spcBef>
            </a:pPr>
            <a:r>
              <a:rPr lang="en-US" altLang="en-US" sz="3600" b="1" i="1"/>
              <a:t>Science - based</a:t>
            </a:r>
            <a:r>
              <a:rPr lang="en-US" altLang="en-US" sz="3600" b="1"/>
              <a:t>:  	Relative age</a:t>
            </a:r>
          </a:p>
          <a:p>
            <a:pPr>
              <a:spcBef>
                <a:spcPct val="50000"/>
              </a:spcBef>
            </a:pPr>
            <a:r>
              <a:rPr lang="en-US" altLang="en-US" sz="3600" b="1"/>
              <a:t>				Absolute age</a:t>
            </a:r>
          </a:p>
          <a:p>
            <a:pPr>
              <a:spcBef>
                <a:spcPct val="50000"/>
              </a:spcBef>
            </a:pPr>
            <a:r>
              <a:rPr lang="en-US" altLang="en-US" sz="3600" b="1" i="1"/>
              <a:t>Age of Earth</a:t>
            </a:r>
            <a:r>
              <a:rPr lang="en-US" altLang="en-US" sz="3600" b="1"/>
              <a:t>:   Oldest solar system solids </a:t>
            </a:r>
          </a:p>
          <a:p>
            <a:pPr>
              <a:spcBef>
                <a:spcPct val="50000"/>
              </a:spcBef>
            </a:pPr>
            <a:r>
              <a:rPr lang="en-US" altLang="en-US" sz="3600" b="1"/>
              <a:t>				are 4.567 billion years old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440" y="701040"/>
            <a:ext cx="7955961" cy="523220"/>
          </a:xfrm>
          <a:prstGeom prst="rect">
            <a:avLst/>
          </a:prstGeom>
        </p:spPr>
        <p:txBody>
          <a:bodyPr wrap="none">
            <a:spAutoFit/>
          </a:bodyPr>
          <a:lstStyle/>
          <a:p>
            <a:r>
              <a:rPr lang="en-US" sz="2800" b="1" baseline="30000" dirty="0" smtClean="0">
                <a:latin typeface="Times New Roman" charset="0"/>
              </a:rPr>
              <a:t>206</a:t>
            </a:r>
            <a:r>
              <a:rPr lang="en-US" sz="2800" b="1" dirty="0" smtClean="0">
                <a:latin typeface="Times New Roman" charset="0"/>
              </a:rPr>
              <a:t>Pb</a:t>
            </a:r>
            <a:r>
              <a:rPr lang="en-US" sz="2800" b="1" baseline="30000" dirty="0" smtClean="0">
                <a:latin typeface="Times New Roman" charset="0"/>
              </a:rPr>
              <a:t>*</a:t>
            </a:r>
            <a:r>
              <a:rPr lang="en-US" sz="2800" b="1" dirty="0" smtClean="0">
                <a:latin typeface="Times New Roman" charset="0"/>
              </a:rPr>
              <a:t> / </a:t>
            </a:r>
            <a:r>
              <a:rPr lang="en-US" sz="2800" b="1" baseline="30000" dirty="0" smtClean="0">
                <a:latin typeface="Times New Roman" charset="0"/>
              </a:rPr>
              <a:t>238</a:t>
            </a:r>
            <a:r>
              <a:rPr lang="en-US" sz="2800" b="1" dirty="0" smtClean="0">
                <a:latin typeface="Times New Roman" charset="0"/>
              </a:rPr>
              <a:t>U = e </a:t>
            </a:r>
            <a:r>
              <a:rPr lang="en-US" sz="2800" b="1" baseline="30000" dirty="0" smtClean="0">
                <a:latin typeface="Times New Roman" charset="0"/>
              </a:rPr>
              <a:t>-</a:t>
            </a:r>
            <a:r>
              <a:rPr lang="en-US" sz="2800" b="1" baseline="30000" dirty="0" smtClean="0">
                <a:latin typeface="Symbol" pitchFamily="18" charset="2"/>
              </a:rPr>
              <a:t>l238 </a:t>
            </a:r>
            <a:r>
              <a:rPr lang="en-US" sz="2800" b="1" baseline="30000" dirty="0" smtClean="0">
                <a:latin typeface="Times New Roman" charset="0"/>
              </a:rPr>
              <a:t>t</a:t>
            </a:r>
            <a:r>
              <a:rPr lang="en-US" sz="2800" b="1" dirty="0" smtClean="0">
                <a:latin typeface="Times New Roman" charset="0"/>
              </a:rPr>
              <a:t>  - 1,  where </a:t>
            </a:r>
            <a:r>
              <a:rPr lang="en-US" sz="2800" b="1" dirty="0" smtClean="0">
                <a:latin typeface="Symbol" pitchFamily="18" charset="2"/>
              </a:rPr>
              <a:t>l</a:t>
            </a:r>
            <a:r>
              <a:rPr lang="en-US" sz="2800" b="1" baseline="-25000" dirty="0" smtClean="0">
                <a:latin typeface="Symbol" pitchFamily="18" charset="2"/>
              </a:rPr>
              <a:t>238</a:t>
            </a:r>
            <a:r>
              <a:rPr lang="en-US" sz="2800" b="1" dirty="0" smtClean="0">
                <a:latin typeface="Times New Roman" charset="0"/>
              </a:rPr>
              <a:t> = 1.55 x 10</a:t>
            </a:r>
            <a:r>
              <a:rPr lang="en-US" sz="2800" b="1" baseline="30000" dirty="0" smtClean="0">
                <a:latin typeface="Times New Roman" charset="0"/>
              </a:rPr>
              <a:t>-10</a:t>
            </a:r>
            <a:endParaRPr lang="en-US" sz="2800" baseline="30000" dirty="0" smtClean="0"/>
          </a:p>
        </p:txBody>
      </p:sp>
      <p:sp>
        <p:nvSpPr>
          <p:cNvPr id="3" name="Rectangle 2"/>
          <p:cNvSpPr/>
          <p:nvPr/>
        </p:nvSpPr>
        <p:spPr>
          <a:xfrm>
            <a:off x="838200" y="1463040"/>
            <a:ext cx="7797263" cy="523220"/>
          </a:xfrm>
          <a:prstGeom prst="rect">
            <a:avLst/>
          </a:prstGeom>
        </p:spPr>
        <p:txBody>
          <a:bodyPr wrap="none">
            <a:spAutoFit/>
          </a:bodyPr>
          <a:lstStyle/>
          <a:p>
            <a:r>
              <a:rPr lang="en-US" sz="2800" b="1" baseline="30000" dirty="0" smtClean="0">
                <a:latin typeface="Times New Roman" charset="0"/>
              </a:rPr>
              <a:t>207</a:t>
            </a:r>
            <a:r>
              <a:rPr lang="en-US" sz="2800" b="1" dirty="0" smtClean="0">
                <a:latin typeface="Times New Roman" charset="0"/>
              </a:rPr>
              <a:t>Pb</a:t>
            </a:r>
            <a:r>
              <a:rPr lang="en-US" sz="2800" b="1" baseline="30000" dirty="0" smtClean="0">
                <a:latin typeface="Times New Roman" charset="0"/>
              </a:rPr>
              <a:t>*</a:t>
            </a:r>
            <a:r>
              <a:rPr lang="en-US" sz="2800" b="1" dirty="0" smtClean="0">
                <a:latin typeface="Times New Roman" charset="0"/>
              </a:rPr>
              <a:t> / </a:t>
            </a:r>
            <a:r>
              <a:rPr lang="en-US" sz="2800" b="1" baseline="30000" dirty="0" smtClean="0">
                <a:latin typeface="Times New Roman" charset="0"/>
              </a:rPr>
              <a:t>235</a:t>
            </a:r>
            <a:r>
              <a:rPr lang="en-US" sz="2800" b="1" dirty="0" smtClean="0">
                <a:latin typeface="Times New Roman" charset="0"/>
              </a:rPr>
              <a:t>U = e </a:t>
            </a:r>
            <a:r>
              <a:rPr lang="en-US" sz="2800" b="1" baseline="30000" dirty="0" smtClean="0">
                <a:latin typeface="Times New Roman" charset="0"/>
              </a:rPr>
              <a:t>-</a:t>
            </a:r>
            <a:r>
              <a:rPr lang="en-US" sz="2800" b="1" baseline="30000" dirty="0" smtClean="0">
                <a:latin typeface="Symbol" pitchFamily="18" charset="2"/>
              </a:rPr>
              <a:t>l235 </a:t>
            </a:r>
            <a:r>
              <a:rPr lang="en-US" sz="2800" b="1" baseline="30000" dirty="0" smtClean="0">
                <a:latin typeface="Times New Roman" charset="0"/>
              </a:rPr>
              <a:t>t</a:t>
            </a:r>
            <a:r>
              <a:rPr lang="en-US" sz="2800" b="1" dirty="0" smtClean="0">
                <a:latin typeface="Times New Roman" charset="0"/>
              </a:rPr>
              <a:t>  - 1,  where </a:t>
            </a:r>
            <a:r>
              <a:rPr lang="en-US" sz="2800" b="1" dirty="0" smtClean="0">
                <a:latin typeface="Symbol" pitchFamily="18" charset="2"/>
              </a:rPr>
              <a:t>l</a:t>
            </a:r>
            <a:r>
              <a:rPr lang="en-US" sz="2800" b="1" baseline="-25000" dirty="0" smtClean="0">
                <a:latin typeface="Symbol" pitchFamily="18" charset="2"/>
              </a:rPr>
              <a:t>235</a:t>
            </a:r>
            <a:r>
              <a:rPr lang="en-US" sz="2800" b="1" dirty="0" smtClean="0">
                <a:latin typeface="Times New Roman" charset="0"/>
              </a:rPr>
              <a:t> = 9.85 x 10</a:t>
            </a:r>
            <a:r>
              <a:rPr lang="en-US" sz="2800" b="1" baseline="30000" dirty="0" smtClean="0">
                <a:latin typeface="Times New Roman" charset="0"/>
              </a:rPr>
              <a:t>-10</a:t>
            </a:r>
          </a:p>
        </p:txBody>
      </p:sp>
      <p:sp>
        <p:nvSpPr>
          <p:cNvPr id="5" name="Rectangle 2"/>
          <p:cNvSpPr>
            <a:spLocks noGrp="1" noChangeArrowheads="1"/>
          </p:cNvSpPr>
          <p:nvPr>
            <p:ph type="subTitle" idx="1"/>
          </p:nvPr>
        </p:nvSpPr>
        <p:spPr>
          <a:xfrm>
            <a:off x="12431" y="15240"/>
            <a:ext cx="9144000" cy="914400"/>
          </a:xfrm>
        </p:spPr>
        <p:txBody>
          <a:bodyPr/>
          <a:lstStyle/>
          <a:p>
            <a:pPr>
              <a:spcBef>
                <a:spcPts val="2400"/>
              </a:spcBef>
            </a:pPr>
            <a:r>
              <a:rPr lang="en-US" sz="3600" dirty="0" smtClean="0">
                <a:latin typeface="Times New Roman" pitchFamily="18" charset="0"/>
                <a:cs typeface="Times New Roman" pitchFamily="18" charset="0"/>
              </a:rPr>
              <a:t>Uranium - Lead Dating</a:t>
            </a:r>
          </a:p>
          <a:p>
            <a:pPr>
              <a:spcBef>
                <a:spcPts val="2400"/>
              </a:spcBef>
            </a:pPr>
            <a:endParaRPr lang="en-US" sz="2000" dirty="0">
              <a:latin typeface="Times New Roman" pitchFamily="18" charset="0"/>
              <a:cs typeface="Times New Roman" pitchFamily="18" charset="0"/>
            </a:endParaRPr>
          </a:p>
        </p:txBody>
      </p:sp>
      <p:sp>
        <p:nvSpPr>
          <p:cNvPr id="6" name="Rectangle 2"/>
          <p:cNvSpPr txBox="1">
            <a:spLocks noChangeArrowheads="1"/>
          </p:cNvSpPr>
          <p:nvPr/>
        </p:nvSpPr>
        <p:spPr bwMode="auto">
          <a:xfrm>
            <a:off x="15240" y="2148840"/>
            <a:ext cx="914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32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mn-lt"/>
              </a:defRPr>
            </a:lvl2pPr>
            <a:lvl3pPr marL="914400" indent="0" algn="ctr" rtl="0" fontAlgn="base">
              <a:spcBef>
                <a:spcPct val="20000"/>
              </a:spcBef>
              <a:spcAft>
                <a:spcPct val="0"/>
              </a:spcAft>
              <a:buNone/>
              <a:defRPr sz="2400">
                <a:solidFill>
                  <a:schemeClr val="tx1"/>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spcBef>
                <a:spcPts val="2400"/>
              </a:spcBef>
            </a:pPr>
            <a:r>
              <a:rPr lang="en-US" sz="2800" dirty="0" smtClean="0">
                <a:latin typeface="Times New Roman" pitchFamily="18" charset="0"/>
                <a:cs typeface="Times New Roman" pitchFamily="18" charset="0"/>
              </a:rPr>
              <a:t>Requires a closed system (no loss of </a:t>
            </a:r>
            <a:r>
              <a:rPr lang="en-US" sz="2800" dirty="0" err="1" smtClean="0">
                <a:latin typeface="Times New Roman" pitchFamily="18" charset="0"/>
                <a:cs typeface="Times New Roman" pitchFamily="18" charset="0"/>
              </a:rPr>
              <a:t>Pb</a:t>
            </a:r>
            <a:r>
              <a:rPr lang="en-US" sz="2800" dirty="0" smtClean="0">
                <a:latin typeface="Times New Roman" pitchFamily="18" charset="0"/>
                <a:cs typeface="Times New Roman" pitchFamily="18" charset="0"/>
              </a:rPr>
              <a:t>).</a:t>
            </a:r>
          </a:p>
          <a:p>
            <a:pPr algn="l">
              <a:spcBef>
                <a:spcPts val="2400"/>
              </a:spcBef>
            </a:pPr>
            <a:r>
              <a:rPr lang="en-US" sz="2800" dirty="0" smtClean="0">
                <a:latin typeface="Times New Roman" pitchFamily="18" charset="0"/>
                <a:cs typeface="Times New Roman" pitchFamily="18" charset="0"/>
              </a:rPr>
              <a:t>e.g., zircons (retain lead below about 900</a:t>
            </a:r>
            <a:r>
              <a:rPr lang="en-US" sz="2800" dirty="0" smtClean="0">
                <a:latin typeface="Times New Roman" pitchFamily="18" charset="0"/>
                <a:cs typeface="Times New Roman" pitchFamily="18" charset="0"/>
                <a:sym typeface="Symbol"/>
              </a:rPr>
              <a:t>C</a:t>
            </a:r>
          </a:p>
          <a:p>
            <a:pPr algn="l">
              <a:spcBef>
                <a:spcPts val="2400"/>
              </a:spcBef>
            </a:pPr>
            <a:r>
              <a:rPr lang="en-US" sz="2800" dirty="0" smtClean="0">
                <a:latin typeface="Times New Roman" pitchFamily="18" charset="0"/>
                <a:cs typeface="Times New Roman" pitchFamily="18" charset="0"/>
                <a:sym typeface="Symbol"/>
              </a:rPr>
              <a:t>Requires high-resolution.</a:t>
            </a:r>
          </a:p>
          <a:p>
            <a:pPr algn="l">
              <a:spcBef>
                <a:spcPts val="2400"/>
              </a:spcBef>
            </a:pPr>
            <a:r>
              <a:rPr lang="en-US" sz="2800" dirty="0" smtClean="0">
                <a:latin typeface="Times New Roman" pitchFamily="18" charset="0"/>
                <a:cs typeface="Times New Roman" pitchFamily="18" charset="0"/>
                <a:sym typeface="Symbol"/>
              </a:rPr>
              <a:t>SIMS or LA-ICPMS</a:t>
            </a:r>
            <a:endParaRPr lang="en-US" sz="2800" dirty="0" smtClean="0">
              <a:latin typeface="Times New Roman" pitchFamily="18" charset="0"/>
              <a:cs typeface="Times New Roman" pitchFamily="18" charset="0"/>
            </a:endParaRPr>
          </a:p>
          <a:p>
            <a:pPr>
              <a:spcBef>
                <a:spcPts val="2400"/>
              </a:spcBef>
            </a:pPr>
            <a:endParaRPr lang="en-US" sz="2800" dirty="0">
              <a:latin typeface="Times New Roman" pitchFamily="18" charset="0"/>
              <a:cs typeface="Times New Roman" pitchFamily="18" charset="0"/>
            </a:endParaRPr>
          </a:p>
        </p:txBody>
      </p:sp>
      <p:pic>
        <p:nvPicPr>
          <p:cNvPr id="546818" name="Picture 2" descr="C:\a\pubs\Material\images\JackHills\JackHills-22-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22320"/>
            <a:ext cx="51816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25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9" name="Text Box 5"/>
          <p:cNvSpPr txBox="1">
            <a:spLocks noChangeArrowheads="1"/>
          </p:cNvSpPr>
          <p:nvPr/>
        </p:nvSpPr>
        <p:spPr bwMode="auto">
          <a:xfrm>
            <a:off x="533400" y="152399"/>
            <a:ext cx="3077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latin typeface="Times New Roman" charset="0"/>
              </a:rPr>
              <a:t>Oldest rocks on </a:t>
            </a:r>
            <a:r>
              <a:rPr lang="en-US" b="1" dirty="0" smtClean="0">
                <a:latin typeface="Times New Roman" charset="0"/>
              </a:rPr>
              <a:t>Earth</a:t>
            </a:r>
            <a:endParaRPr lang="en-US" b="1" dirty="0">
              <a:latin typeface="Times New Roman" charset="0"/>
            </a:endParaRPr>
          </a:p>
        </p:txBody>
      </p:sp>
      <p:sp>
        <p:nvSpPr>
          <p:cNvPr id="523271" name="Text Box 7"/>
          <p:cNvSpPr txBox="1">
            <a:spLocks noChangeArrowheads="1"/>
          </p:cNvSpPr>
          <p:nvPr/>
        </p:nvSpPr>
        <p:spPr bwMode="auto">
          <a:xfrm>
            <a:off x="29158" y="2895600"/>
            <a:ext cx="42068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latin typeface="Times New Roman" charset="0"/>
              </a:rPr>
              <a:t>Jack Hills </a:t>
            </a:r>
            <a:r>
              <a:rPr lang="en-US" sz="2000" dirty="0" err="1" smtClean="0">
                <a:latin typeface="Times New Roman" charset="0"/>
              </a:rPr>
              <a:t>metaconglomerate</a:t>
            </a:r>
            <a:r>
              <a:rPr lang="en-US" sz="2000" dirty="0" smtClean="0">
                <a:latin typeface="Times New Roman" charset="0"/>
              </a:rPr>
              <a:t>, Australia</a:t>
            </a:r>
            <a:endParaRPr lang="en-US" sz="2000" dirty="0">
              <a:latin typeface="Times New Roman" charset="0"/>
            </a:endParaRPr>
          </a:p>
        </p:txBody>
      </p:sp>
      <p:sp>
        <p:nvSpPr>
          <p:cNvPr id="523272" name="Text Box 8"/>
          <p:cNvSpPr txBox="1">
            <a:spLocks noChangeArrowheads="1"/>
          </p:cNvSpPr>
          <p:nvPr/>
        </p:nvSpPr>
        <p:spPr bwMode="auto">
          <a:xfrm>
            <a:off x="4759642" y="152400"/>
            <a:ext cx="4160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dirty="0" smtClean="0">
                <a:latin typeface="Times New Roman" charset="0"/>
              </a:rPr>
              <a:t>Oldest rocks </a:t>
            </a:r>
            <a:r>
              <a:rPr lang="en-US" b="1" dirty="0">
                <a:latin typeface="Times New Roman" charset="0"/>
              </a:rPr>
              <a:t>from the </a:t>
            </a:r>
            <a:r>
              <a:rPr lang="en-US" b="1" dirty="0" smtClean="0">
                <a:latin typeface="Times New Roman" charset="0"/>
              </a:rPr>
              <a:t>Moon</a:t>
            </a:r>
            <a:endParaRPr lang="en-US" b="1" dirty="0">
              <a:latin typeface="Times New Roman" charset="0"/>
            </a:endParaRPr>
          </a:p>
        </p:txBody>
      </p:sp>
      <p:pic>
        <p:nvPicPr>
          <p:cNvPr id="5232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680" y="609600"/>
            <a:ext cx="4566920" cy="30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74" name="Text Box 10"/>
          <p:cNvSpPr txBox="1">
            <a:spLocks noChangeArrowheads="1"/>
          </p:cNvSpPr>
          <p:nvPr/>
        </p:nvSpPr>
        <p:spPr bwMode="auto">
          <a:xfrm>
            <a:off x="4834348" y="3200400"/>
            <a:ext cx="37000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Times New Roman" charset="0"/>
              </a:rPr>
              <a:t>Lunar Highlands rock (Apollo 16)</a:t>
            </a:r>
          </a:p>
        </p:txBody>
      </p:sp>
      <p:pic>
        <p:nvPicPr>
          <p:cNvPr id="523275" name="Picture 11" descr="C:\a\pubs\Material\images\JackHills\JackHills-3-outcro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76" y="614065"/>
            <a:ext cx="3549824" cy="2277147"/>
          </a:xfrm>
          <a:prstGeom prst="rect">
            <a:avLst/>
          </a:prstGeom>
          <a:noFill/>
          <a:extLst>
            <a:ext uri="{909E8E84-426E-40DD-AFC4-6F175D3DCCD1}">
              <a14:hiddenFill xmlns:a14="http://schemas.microsoft.com/office/drawing/2010/main">
                <a:solidFill>
                  <a:srgbClr val="FFFFFF"/>
                </a:solidFill>
              </a14:hiddenFill>
            </a:ext>
          </a:extLst>
        </p:spPr>
      </p:pic>
      <p:pic>
        <p:nvPicPr>
          <p:cNvPr id="523277" name="Picture 13" descr="C:\a\pubs\Material\images\AcastaGneiss\Yuichiro-EPSL-AcastaGeology-Fig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11" y="3435350"/>
            <a:ext cx="3931208" cy="28130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290111" y="533400"/>
            <a:ext cx="1157689" cy="400110"/>
          </a:xfrm>
          <a:prstGeom prst="rect">
            <a:avLst/>
          </a:prstGeom>
          <a:solidFill>
            <a:schemeClr val="bg1"/>
          </a:solidFill>
          <a:ln>
            <a:noFill/>
          </a:ln>
          <a:effectLst/>
        </p:spPr>
        <p:txBody>
          <a:bodyPr wrap="none">
            <a:spAutoFit/>
          </a:bodyPr>
          <a:lstStyle/>
          <a:p>
            <a:r>
              <a:rPr lang="en-US" sz="2000" b="1" dirty="0" smtClean="0">
                <a:latin typeface="Times New Roman" charset="0"/>
              </a:rPr>
              <a:t>~3.06 </a:t>
            </a:r>
            <a:r>
              <a:rPr lang="en-US" sz="2000" b="1" dirty="0" err="1" smtClean="0">
                <a:latin typeface="Times New Roman" charset="0"/>
              </a:rPr>
              <a:t>Ga</a:t>
            </a:r>
            <a:endParaRPr lang="en-US" sz="2000" b="1" dirty="0">
              <a:latin typeface="Times New Roman" charset="0"/>
            </a:endParaRPr>
          </a:p>
        </p:txBody>
      </p:sp>
      <p:sp>
        <p:nvSpPr>
          <p:cNvPr id="12" name="Text Box 5"/>
          <p:cNvSpPr txBox="1">
            <a:spLocks noChangeArrowheads="1"/>
          </p:cNvSpPr>
          <p:nvPr/>
        </p:nvSpPr>
        <p:spPr bwMode="auto">
          <a:xfrm>
            <a:off x="152400" y="3235295"/>
            <a:ext cx="1157689" cy="400110"/>
          </a:xfrm>
          <a:prstGeom prst="rect">
            <a:avLst/>
          </a:prstGeom>
          <a:solidFill>
            <a:schemeClr val="bg1"/>
          </a:solidFill>
          <a:ln>
            <a:noFill/>
          </a:ln>
          <a:effectLst/>
        </p:spPr>
        <p:txBody>
          <a:bodyPr wrap="none">
            <a:spAutoFit/>
          </a:bodyPr>
          <a:lstStyle/>
          <a:p>
            <a:r>
              <a:rPr lang="en-US" sz="2000" b="1" dirty="0" smtClean="0">
                <a:latin typeface="Times New Roman" charset="0"/>
              </a:rPr>
              <a:t>~4.03 </a:t>
            </a:r>
            <a:r>
              <a:rPr lang="en-US" sz="2000" b="1" dirty="0" err="1" smtClean="0">
                <a:latin typeface="Times New Roman" charset="0"/>
              </a:rPr>
              <a:t>Ga</a:t>
            </a:r>
            <a:endParaRPr lang="en-US" sz="2000" b="1" dirty="0">
              <a:latin typeface="Times New Roman" charset="0"/>
            </a:endParaRPr>
          </a:p>
        </p:txBody>
      </p:sp>
      <p:sp>
        <p:nvSpPr>
          <p:cNvPr id="13" name="Text Box 7"/>
          <p:cNvSpPr txBox="1">
            <a:spLocks noChangeArrowheads="1"/>
          </p:cNvSpPr>
          <p:nvPr/>
        </p:nvSpPr>
        <p:spPr bwMode="auto">
          <a:xfrm>
            <a:off x="890903" y="6269990"/>
            <a:ext cx="24833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err="1" smtClean="0">
                <a:latin typeface="Times New Roman" charset="0"/>
              </a:rPr>
              <a:t>Acasta</a:t>
            </a:r>
            <a:r>
              <a:rPr lang="en-US" sz="2000" dirty="0" smtClean="0">
                <a:latin typeface="Times New Roman" charset="0"/>
              </a:rPr>
              <a:t> gneiss, Canada</a:t>
            </a:r>
            <a:endParaRPr lang="en-US" sz="2000" dirty="0">
              <a:latin typeface="Times New Roman" charset="0"/>
            </a:endParaRPr>
          </a:p>
        </p:txBody>
      </p:sp>
      <p:sp>
        <p:nvSpPr>
          <p:cNvPr id="14" name="Text Box 5"/>
          <p:cNvSpPr txBox="1">
            <a:spLocks noChangeArrowheads="1"/>
          </p:cNvSpPr>
          <p:nvPr/>
        </p:nvSpPr>
        <p:spPr bwMode="auto">
          <a:xfrm>
            <a:off x="4495800" y="633175"/>
            <a:ext cx="1029449" cy="400110"/>
          </a:xfrm>
          <a:prstGeom prst="rect">
            <a:avLst/>
          </a:prstGeom>
          <a:solidFill>
            <a:schemeClr val="bg1"/>
          </a:solidFill>
          <a:ln>
            <a:noFill/>
          </a:ln>
          <a:effectLst/>
        </p:spPr>
        <p:txBody>
          <a:bodyPr wrap="none">
            <a:spAutoFit/>
          </a:bodyPr>
          <a:lstStyle/>
          <a:p>
            <a:r>
              <a:rPr lang="en-US" sz="2000" b="1" dirty="0" smtClean="0">
                <a:latin typeface="Times New Roman" charset="0"/>
              </a:rPr>
              <a:t>~4.5 </a:t>
            </a:r>
            <a:r>
              <a:rPr lang="en-US" sz="2000" b="1" dirty="0" err="1" smtClean="0">
                <a:latin typeface="Times New Roman" charset="0"/>
              </a:rPr>
              <a:t>Ga</a:t>
            </a:r>
            <a:endParaRPr lang="en-US" sz="2000" b="1" dirty="0">
              <a:latin typeface="Times New Roman" charset="0"/>
            </a:endParaRPr>
          </a:p>
        </p:txBody>
      </p:sp>
      <p:sp>
        <p:nvSpPr>
          <p:cNvPr id="15" name="Text Box 5"/>
          <p:cNvSpPr txBox="1">
            <a:spLocks noChangeArrowheads="1"/>
          </p:cNvSpPr>
          <p:nvPr/>
        </p:nvSpPr>
        <p:spPr bwMode="auto">
          <a:xfrm>
            <a:off x="4648200" y="3810000"/>
            <a:ext cx="44230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latin typeface="Times New Roman" charset="0"/>
              </a:rPr>
              <a:t>Oldest </a:t>
            </a:r>
            <a:r>
              <a:rPr lang="en-US" b="1" dirty="0" smtClean="0">
                <a:latin typeface="Times New Roman" charset="0"/>
              </a:rPr>
              <a:t>mineral formed </a:t>
            </a:r>
            <a:r>
              <a:rPr lang="en-US" b="1" dirty="0">
                <a:latin typeface="Times New Roman" charset="0"/>
              </a:rPr>
              <a:t>on </a:t>
            </a:r>
            <a:r>
              <a:rPr lang="en-US" b="1" dirty="0" smtClean="0">
                <a:latin typeface="Times New Roman" charset="0"/>
              </a:rPr>
              <a:t>Earth</a:t>
            </a:r>
            <a:endParaRPr lang="en-US" b="1" dirty="0">
              <a:latin typeface="Times New Roman" charset="0"/>
            </a:endParaRPr>
          </a:p>
        </p:txBody>
      </p:sp>
      <p:pic>
        <p:nvPicPr>
          <p:cNvPr id="523278" name="Picture 14" descr="C:\a\pubs\Material\images\JackHills\JackHills-8-zirc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0936" y="4226362"/>
            <a:ext cx="2606903" cy="18696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7"/>
          <p:cNvSpPr txBox="1">
            <a:spLocks noChangeArrowheads="1"/>
          </p:cNvSpPr>
          <p:nvPr/>
        </p:nvSpPr>
        <p:spPr bwMode="auto">
          <a:xfrm>
            <a:off x="5287371" y="6222335"/>
            <a:ext cx="30444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latin typeface="Times New Roman" charset="0"/>
              </a:rPr>
              <a:t>Jack Hills zircon:  4.404 </a:t>
            </a:r>
            <a:r>
              <a:rPr lang="en-US" sz="2000" dirty="0" err="1" smtClean="0">
                <a:latin typeface="Times New Roman" charset="0"/>
              </a:rPr>
              <a:t>Ga</a:t>
            </a:r>
            <a:endParaRPr lang="en-US" sz="2000" dirty="0">
              <a:latin typeface="Times New Roman"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1" name="Picture 3" descr="C:\a\pubs\Material\images\JackHills\JackHills-6-concor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 y="609600"/>
            <a:ext cx="9093312" cy="6062208"/>
          </a:xfrm>
          <a:prstGeom prst="rect">
            <a:avLst/>
          </a:prstGeom>
          <a:noFill/>
          <a:extLst>
            <a:ext uri="{909E8E84-426E-40DD-AFC4-6F175D3DCCD1}">
              <a14:hiddenFill xmlns:a14="http://schemas.microsoft.com/office/drawing/2010/main">
                <a:solidFill>
                  <a:srgbClr val="FFFFFF"/>
                </a:solidFill>
              </a14:hiddenFill>
            </a:ext>
          </a:extLst>
        </p:spPr>
      </p:pic>
      <p:pic>
        <p:nvPicPr>
          <p:cNvPr id="544772" name="Picture 4" descr="C:\a\pubs\Material\images\JackHills\JackHills-14-Concordia2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638" y="2944490"/>
            <a:ext cx="4387962" cy="32052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1900535"/>
            <a:ext cx="1752600" cy="461665"/>
          </a:xfrm>
          <a:prstGeom prst="rect">
            <a:avLst/>
          </a:prstGeom>
          <a:solidFill>
            <a:schemeClr val="tx1"/>
          </a:solidFill>
        </p:spPr>
        <p:txBody>
          <a:bodyPr wrap="square" rtlCol="0">
            <a:spAutoFit/>
          </a:bodyPr>
          <a:lstStyle/>
          <a:p>
            <a:pPr algn="ctr"/>
            <a:r>
              <a:rPr lang="en-US" b="1" baseline="30000" dirty="0" smtClean="0">
                <a:solidFill>
                  <a:schemeClr val="bg1"/>
                </a:solidFill>
              </a:rPr>
              <a:t>206</a:t>
            </a:r>
            <a:r>
              <a:rPr lang="en-US" b="1" dirty="0" smtClean="0">
                <a:solidFill>
                  <a:schemeClr val="bg1"/>
                </a:solidFill>
              </a:rPr>
              <a:t>Pb</a:t>
            </a:r>
            <a:r>
              <a:rPr lang="en-US" b="1" baseline="30000" dirty="0" smtClean="0">
                <a:solidFill>
                  <a:schemeClr val="bg1"/>
                </a:solidFill>
              </a:rPr>
              <a:t>*</a:t>
            </a:r>
            <a:r>
              <a:rPr lang="en-US" b="1" dirty="0" smtClean="0">
                <a:solidFill>
                  <a:schemeClr val="bg1"/>
                </a:solidFill>
              </a:rPr>
              <a:t>/</a:t>
            </a:r>
            <a:r>
              <a:rPr lang="en-US" b="1" baseline="30000" dirty="0" smtClean="0">
                <a:solidFill>
                  <a:schemeClr val="bg1"/>
                </a:solidFill>
              </a:rPr>
              <a:t>238</a:t>
            </a:r>
            <a:r>
              <a:rPr lang="en-US" b="1" dirty="0" smtClean="0">
                <a:solidFill>
                  <a:schemeClr val="bg1"/>
                </a:solidFill>
              </a:rPr>
              <a:t>U</a:t>
            </a:r>
            <a:endParaRPr lang="en-US" b="1" dirty="0">
              <a:solidFill>
                <a:schemeClr val="bg1"/>
              </a:solidFill>
            </a:endParaRPr>
          </a:p>
        </p:txBody>
      </p:sp>
      <p:sp>
        <p:nvSpPr>
          <p:cNvPr id="9" name="TextBox 8"/>
          <p:cNvSpPr txBox="1"/>
          <p:nvPr/>
        </p:nvSpPr>
        <p:spPr>
          <a:xfrm>
            <a:off x="1981200" y="5361147"/>
            <a:ext cx="1828800" cy="461665"/>
          </a:xfrm>
          <a:prstGeom prst="rect">
            <a:avLst/>
          </a:prstGeom>
          <a:solidFill>
            <a:schemeClr val="tx1"/>
          </a:solidFill>
        </p:spPr>
        <p:txBody>
          <a:bodyPr wrap="square" rtlCol="0">
            <a:spAutoFit/>
          </a:bodyPr>
          <a:lstStyle/>
          <a:p>
            <a:pPr algn="ctr"/>
            <a:r>
              <a:rPr lang="en-US" b="1" baseline="30000" dirty="0" smtClean="0">
                <a:solidFill>
                  <a:schemeClr val="bg1"/>
                </a:solidFill>
              </a:rPr>
              <a:t>207</a:t>
            </a:r>
            <a:r>
              <a:rPr lang="en-US" b="1" dirty="0" smtClean="0">
                <a:solidFill>
                  <a:schemeClr val="bg1"/>
                </a:solidFill>
              </a:rPr>
              <a:t>Pb</a:t>
            </a:r>
            <a:r>
              <a:rPr lang="en-US" b="1" baseline="30000" dirty="0" smtClean="0">
                <a:solidFill>
                  <a:schemeClr val="bg1"/>
                </a:solidFill>
              </a:rPr>
              <a:t>*</a:t>
            </a:r>
            <a:r>
              <a:rPr lang="en-US" b="1" dirty="0" smtClean="0">
                <a:solidFill>
                  <a:schemeClr val="bg1"/>
                </a:solidFill>
              </a:rPr>
              <a:t>/</a:t>
            </a:r>
            <a:r>
              <a:rPr lang="en-US" b="1" baseline="30000" dirty="0" smtClean="0">
                <a:solidFill>
                  <a:schemeClr val="bg1"/>
                </a:solidFill>
              </a:rPr>
              <a:t>235</a:t>
            </a:r>
            <a:r>
              <a:rPr lang="en-US" b="1" dirty="0" smtClean="0">
                <a:solidFill>
                  <a:schemeClr val="bg1"/>
                </a:solidFill>
              </a:rPr>
              <a:t>U</a:t>
            </a:r>
            <a:endParaRPr lang="en-US" b="1" dirty="0">
              <a:solidFill>
                <a:schemeClr val="bg1"/>
              </a:solidFill>
            </a:endParaRPr>
          </a:p>
        </p:txBody>
      </p:sp>
      <p:sp>
        <p:nvSpPr>
          <p:cNvPr id="4" name="TextBox 3"/>
          <p:cNvSpPr txBox="1"/>
          <p:nvPr/>
        </p:nvSpPr>
        <p:spPr>
          <a:xfrm>
            <a:off x="228600" y="76200"/>
            <a:ext cx="8835945" cy="523220"/>
          </a:xfrm>
          <a:prstGeom prst="rect">
            <a:avLst/>
          </a:prstGeom>
          <a:noFill/>
        </p:spPr>
        <p:txBody>
          <a:bodyPr wrap="none" rtlCol="0">
            <a:spAutoFit/>
          </a:bodyPr>
          <a:lstStyle/>
          <a:p>
            <a:r>
              <a:rPr lang="en-US" sz="2800" b="1" dirty="0" smtClean="0"/>
              <a:t>U-</a:t>
            </a:r>
            <a:r>
              <a:rPr lang="en-US" sz="2800" b="1" dirty="0" err="1" smtClean="0"/>
              <a:t>Pb</a:t>
            </a:r>
            <a:r>
              <a:rPr lang="en-US" sz="2800" b="1" dirty="0" smtClean="0"/>
              <a:t> Concordia Diagram for Detrital Jack Hills Zircons</a:t>
            </a:r>
            <a:endParaRPr lang="en-US" sz="2800" b="1" dirty="0"/>
          </a:p>
        </p:txBody>
      </p:sp>
    </p:spTree>
    <p:extLst>
      <p:ext uri="{BB962C8B-B14F-4D97-AF65-F5344CB8AC3E}">
        <p14:creationId xmlns:p14="http://schemas.microsoft.com/office/powerpoint/2010/main" val="2506704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C:\a\pubs\Material\images\JackHills\JackHills-27-OldestRockTime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76581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76516" name="Picture 4" descr="C:\a\pubs\Material\images\JackHills\JackHills-31-LHBgra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645" y="30480"/>
            <a:ext cx="4968875" cy="4770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76200"/>
            <a:ext cx="3373039" cy="1200329"/>
          </a:xfrm>
          <a:prstGeom prst="rect">
            <a:avLst/>
          </a:prstGeom>
          <a:noFill/>
        </p:spPr>
        <p:txBody>
          <a:bodyPr wrap="none" rtlCol="0">
            <a:spAutoFit/>
          </a:bodyPr>
          <a:lstStyle/>
          <a:p>
            <a:r>
              <a:rPr lang="en-US" dirty="0" smtClean="0"/>
              <a:t>Hypothesis for LHB on a </a:t>
            </a:r>
          </a:p>
          <a:p>
            <a:r>
              <a:rPr lang="en-US" dirty="0" smtClean="0"/>
              <a:t>cool, wet early Earth</a:t>
            </a:r>
          </a:p>
          <a:p>
            <a:r>
              <a:rPr lang="en-US" dirty="0" smtClean="0"/>
              <a:t>from Valley et al. (2002):</a:t>
            </a:r>
            <a:endParaRPr lang="en-US" dirty="0"/>
          </a:p>
        </p:txBody>
      </p:sp>
    </p:spTree>
    <p:extLst>
      <p:ext uri="{BB962C8B-B14F-4D97-AF65-F5344CB8AC3E}">
        <p14:creationId xmlns:p14="http://schemas.microsoft.com/office/powerpoint/2010/main" val="255531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subTitle" idx="1"/>
          </p:nvPr>
        </p:nvSpPr>
        <p:spPr>
          <a:xfrm>
            <a:off x="0" y="2514600"/>
            <a:ext cx="9144000" cy="914400"/>
          </a:xfrm>
        </p:spPr>
        <p:txBody>
          <a:bodyPr/>
          <a:lstStyle/>
          <a:p>
            <a:pPr>
              <a:spcBef>
                <a:spcPts val="2400"/>
              </a:spcBef>
            </a:pPr>
            <a:r>
              <a:rPr lang="en-US" sz="4200" dirty="0" smtClean="0"/>
              <a:t>Earth in a solar system context.</a:t>
            </a:r>
          </a:p>
          <a:p>
            <a:pPr>
              <a:spcBef>
                <a:spcPts val="2400"/>
              </a:spcBef>
            </a:pPr>
            <a:endParaRPr lang="en-US" sz="2800" dirty="0"/>
          </a:p>
        </p:txBody>
      </p:sp>
    </p:spTree>
    <p:extLst>
      <p:ext uri="{BB962C8B-B14F-4D97-AF65-F5344CB8AC3E}">
        <p14:creationId xmlns:p14="http://schemas.microsoft.com/office/powerpoint/2010/main" val="41439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Text Box 2"/>
          <p:cNvSpPr txBox="1">
            <a:spLocks noChangeArrowheads="1"/>
          </p:cNvSpPr>
          <p:nvPr/>
        </p:nvSpPr>
        <p:spPr bwMode="auto">
          <a:xfrm>
            <a:off x="749300" y="671513"/>
            <a:ext cx="7648575" cy="496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6000" u="sng"/>
              <a:t>Clouds of Gas and Dust</a:t>
            </a:r>
            <a:endParaRPr lang="en-US" sz="6000"/>
          </a:p>
          <a:p>
            <a:pPr algn="ctr"/>
            <a:endParaRPr lang="en-US" sz="3200"/>
          </a:p>
          <a:p>
            <a:pPr algn="ctr"/>
            <a:r>
              <a:rPr lang="en-US" sz="6000"/>
              <a:t>Telescope Observations</a:t>
            </a:r>
          </a:p>
          <a:p>
            <a:pPr algn="ctr"/>
            <a:endParaRPr lang="en-US"/>
          </a:p>
          <a:p>
            <a:pPr algn="ctr"/>
            <a:r>
              <a:rPr lang="en-US" sz="6000"/>
              <a:t>Theoretical Calculations</a:t>
            </a:r>
          </a:p>
          <a:p>
            <a:pPr algn="ctr"/>
            <a:endParaRPr lang="en-US"/>
          </a:p>
          <a:p>
            <a:pPr algn="ctr"/>
            <a:r>
              <a:rPr lang="en-US" sz="6000"/>
              <a:t>Origin of the Elements</a:t>
            </a:r>
          </a:p>
        </p:txBody>
      </p:sp>
    </p:spTree>
    <p:extLst>
      <p:ext uri="{BB962C8B-B14F-4D97-AF65-F5344CB8AC3E}">
        <p14:creationId xmlns:p14="http://schemas.microsoft.com/office/powerpoint/2010/main" val="316641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or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010400" cy="6916738"/>
          </a:xfrm>
          <a:prstGeom prst="rect">
            <a:avLst/>
          </a:prstGeom>
          <a:noFill/>
          <a:extLst>
            <a:ext uri="{909E8E84-426E-40DD-AFC4-6F175D3DCCD1}">
              <a14:hiddenFill xmlns:a14="http://schemas.microsoft.com/office/drawing/2010/main">
                <a:solidFill>
                  <a:srgbClr val="FFFFFF"/>
                </a:solidFill>
              </a14:hiddenFill>
            </a:ext>
          </a:extLst>
        </p:spPr>
      </p:pic>
      <p:sp>
        <p:nvSpPr>
          <p:cNvPr id="423939" name="Text Box 3"/>
          <p:cNvSpPr txBox="1">
            <a:spLocks noChangeArrowheads="1"/>
          </p:cNvSpPr>
          <p:nvPr/>
        </p:nvSpPr>
        <p:spPr bwMode="auto">
          <a:xfrm>
            <a:off x="1981200" y="6375400"/>
            <a:ext cx="4684713" cy="48260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Accretion Disks in the Orion Nebula</a:t>
            </a:r>
          </a:p>
        </p:txBody>
      </p:sp>
    </p:spTree>
    <p:extLst>
      <p:ext uri="{BB962C8B-B14F-4D97-AF65-F5344CB8AC3E}">
        <p14:creationId xmlns:p14="http://schemas.microsoft.com/office/powerpoint/2010/main" val="2427343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VVBEE55V.mp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2915" name="Text Box 3"/>
          <p:cNvSpPr txBox="1">
            <a:spLocks noChangeArrowheads="1"/>
          </p:cNvSpPr>
          <p:nvPr/>
        </p:nvSpPr>
        <p:spPr bwMode="auto">
          <a:xfrm>
            <a:off x="304800" y="6248400"/>
            <a:ext cx="8575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 nebula forming systems like our own, viewed in three dimensions </a:t>
            </a:r>
          </a:p>
        </p:txBody>
      </p:sp>
    </p:spTree>
    <p:extLst>
      <p:ext uri="{BB962C8B-B14F-4D97-AF65-F5344CB8AC3E}">
        <p14:creationId xmlns:p14="http://schemas.microsoft.com/office/powerpoint/2010/main" val="3286446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291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22914"/>
                                        </p:tgtEl>
                                      </p:cBhvr>
                                    </p:cmd>
                                  </p:childTnLst>
                                </p:cTn>
                              </p:par>
                            </p:childTnLst>
                          </p:cTn>
                        </p:par>
                      </p:childTnLst>
                    </p:cTn>
                  </p:par>
                </p:childTnLst>
              </p:cTn>
              <p:nextCondLst>
                <p:cond evt="onClick" delay="0">
                  <p:tgtEl>
                    <p:spTgt spid="422914"/>
                  </p:tgtEl>
                </p:cond>
              </p:nextCondLst>
            </p:seq>
            <p:video>
              <p:cMediaNode>
                <p:cTn id="7" fill="hold" display="0">
                  <p:stCondLst>
                    <p:cond delay="indefinite"/>
                  </p:stCondLst>
                  <p:endCondLst>
                    <p:cond evt="onNext" delay="0">
                      <p:tgtEl>
                        <p:sldTgt/>
                      </p:tgtEl>
                    </p:cond>
                    <p:cond evt="onPrev" delay="0">
                      <p:tgtEl>
                        <p:sldTgt/>
                      </p:tgtEl>
                    </p:cond>
                  </p:endCondLst>
                </p:cTn>
                <p:tgtEl>
                  <p:spTgt spid="42291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Text Box 2"/>
          <p:cNvSpPr txBox="1">
            <a:spLocks noChangeArrowheads="1"/>
          </p:cNvSpPr>
          <p:nvPr/>
        </p:nvSpPr>
        <p:spPr bwMode="auto">
          <a:xfrm>
            <a:off x="685800" y="1439863"/>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pic>
        <p:nvPicPr>
          <p:cNvPr id="424963" name="Picture 3" descr="solarsystem-NoText-RGB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83038"/>
            <a:ext cx="8915400" cy="2874962"/>
          </a:xfrm>
          <a:prstGeom prst="rect">
            <a:avLst/>
          </a:prstGeom>
          <a:noFill/>
          <a:extLst>
            <a:ext uri="{909E8E84-426E-40DD-AFC4-6F175D3DCCD1}">
              <a14:hiddenFill xmlns:a14="http://schemas.microsoft.com/office/drawing/2010/main">
                <a:solidFill>
                  <a:srgbClr val="FFFFFF"/>
                </a:solidFill>
              </a14:hiddenFill>
            </a:ext>
          </a:extLst>
        </p:spPr>
      </p:pic>
      <p:pic>
        <p:nvPicPr>
          <p:cNvPr id="424964" name="Picture 4" descr="FlarDiskThin1-med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6813"/>
          </a:xfrm>
          <a:prstGeom prst="rect">
            <a:avLst/>
          </a:prstGeom>
          <a:noFill/>
          <a:extLst>
            <a:ext uri="{909E8E84-426E-40DD-AFC4-6F175D3DCCD1}">
              <a14:hiddenFill xmlns:a14="http://schemas.microsoft.com/office/drawing/2010/main">
                <a:solidFill>
                  <a:srgbClr val="FFFFFF"/>
                </a:solidFill>
              </a14:hiddenFill>
            </a:ext>
          </a:extLst>
        </p:spPr>
      </p:pic>
      <p:sp>
        <p:nvSpPr>
          <p:cNvPr id="424965" name="Text Box 5"/>
          <p:cNvSpPr txBox="1">
            <a:spLocks noChangeArrowheads="1"/>
          </p:cNvSpPr>
          <p:nvPr/>
        </p:nvSpPr>
        <p:spPr bwMode="auto">
          <a:xfrm>
            <a:off x="228600" y="32766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i="1"/>
              <a:t>...about four and a half billion years later...</a:t>
            </a:r>
            <a:endParaRPr lang="en-US" sz="4200"/>
          </a:p>
        </p:txBody>
      </p:sp>
      <p:sp>
        <p:nvSpPr>
          <p:cNvPr id="424966" name="Text Box 6"/>
          <p:cNvSpPr txBox="1">
            <a:spLocks noChangeArrowheads="1"/>
          </p:cNvSpPr>
          <p:nvPr/>
        </p:nvSpPr>
        <p:spPr bwMode="auto">
          <a:xfrm>
            <a:off x="5562600" y="0"/>
            <a:ext cx="358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i="1">
                <a:solidFill>
                  <a:schemeClr val="bg1"/>
                </a:solidFill>
              </a:rPr>
              <a:t>Protoplanetary Disk</a:t>
            </a:r>
            <a:endParaRPr lang="en-US" sz="4200">
              <a:solidFill>
                <a:schemeClr val="bg1"/>
              </a:solidFill>
            </a:endParaRPr>
          </a:p>
        </p:txBody>
      </p:sp>
      <p:sp>
        <p:nvSpPr>
          <p:cNvPr id="424967" name="Text Box 7"/>
          <p:cNvSpPr txBox="1">
            <a:spLocks noChangeArrowheads="1"/>
          </p:cNvSpPr>
          <p:nvPr/>
        </p:nvSpPr>
        <p:spPr bwMode="auto">
          <a:xfrm>
            <a:off x="5486400" y="6248400"/>
            <a:ext cx="285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asteroids &gt; meteorites</a:t>
            </a:r>
            <a:endParaRPr lang="en-US"/>
          </a:p>
        </p:txBody>
      </p:sp>
      <p:sp>
        <p:nvSpPr>
          <p:cNvPr id="424968" name="Text Box 8"/>
          <p:cNvSpPr txBox="1">
            <a:spLocks noChangeArrowheads="1"/>
          </p:cNvSpPr>
          <p:nvPr/>
        </p:nvSpPr>
        <p:spPr bwMode="auto">
          <a:xfrm>
            <a:off x="1524000" y="6248400"/>
            <a:ext cx="104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charset="0"/>
              </a:rPr>
              <a:t>comets</a:t>
            </a:r>
          </a:p>
        </p:txBody>
      </p:sp>
      <p:sp>
        <p:nvSpPr>
          <p:cNvPr id="424969" name="Text Box 9"/>
          <p:cNvSpPr txBox="1">
            <a:spLocks noChangeArrowheads="1"/>
          </p:cNvSpPr>
          <p:nvPr/>
        </p:nvSpPr>
        <p:spPr bwMode="auto">
          <a:xfrm>
            <a:off x="5486400" y="6248400"/>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charset="0"/>
              </a:rPr>
              <a:t>asteroids</a:t>
            </a:r>
          </a:p>
        </p:txBody>
      </p:sp>
      <p:sp>
        <p:nvSpPr>
          <p:cNvPr id="424970" name="Text Box 10"/>
          <p:cNvSpPr txBox="1">
            <a:spLocks noChangeArrowheads="1"/>
          </p:cNvSpPr>
          <p:nvPr/>
        </p:nvSpPr>
        <p:spPr bwMode="auto">
          <a:xfrm>
            <a:off x="8077200" y="5867400"/>
            <a:ext cx="795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charset="0"/>
              </a:rPr>
              <a:t>SUN</a:t>
            </a:r>
          </a:p>
        </p:txBody>
      </p:sp>
    </p:spTree>
    <p:extLst>
      <p:ext uri="{BB962C8B-B14F-4D97-AF65-F5344CB8AC3E}">
        <p14:creationId xmlns:p14="http://schemas.microsoft.com/office/powerpoint/2010/main" val="1507090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3" descr="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630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3" name="Rectangle 2"/>
          <p:cNvSpPr>
            <a:spLocks noGrp="1" noChangeArrowheads="1"/>
          </p:cNvSpPr>
          <p:nvPr>
            <p:ph type="title" idx="4294967295"/>
          </p:nvPr>
        </p:nvSpPr>
        <p:spPr>
          <a:xfrm>
            <a:off x="0" y="2286000"/>
            <a:ext cx="3581400" cy="2971800"/>
          </a:xfrm>
        </p:spPr>
        <p:txBody>
          <a:bodyPr/>
          <a:lstStyle/>
          <a:p>
            <a:pPr algn="l"/>
            <a:r>
              <a:rPr lang="de-DE" dirty="0">
                <a:latin typeface="Arial" charset="0"/>
              </a:rPr>
              <a:t>Evolution of solar nebula toward planet formation</a:t>
            </a:r>
            <a:endParaRPr lang="de-DE" dirty="0"/>
          </a:p>
        </p:txBody>
      </p:sp>
    </p:spTree>
    <p:extLst>
      <p:ext uri="{BB962C8B-B14F-4D97-AF65-F5344CB8AC3E}">
        <p14:creationId xmlns:p14="http://schemas.microsoft.com/office/powerpoint/2010/main" val="4040962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body" idx="1"/>
          </p:nvPr>
        </p:nvSpPr>
        <p:spPr>
          <a:xfrm>
            <a:off x="381000" y="381000"/>
            <a:ext cx="8229600" cy="5791200"/>
          </a:xfrm>
        </p:spPr>
        <p:txBody>
          <a:bodyPr/>
          <a:lstStyle/>
          <a:p>
            <a:pPr>
              <a:spcBef>
                <a:spcPct val="0"/>
              </a:spcBef>
            </a:pPr>
            <a:r>
              <a:rPr lang="en-US" sz="2800" b="1" dirty="0">
                <a:latin typeface="Times New Roman" charset="0"/>
              </a:rPr>
              <a:t>Plato reports a </a:t>
            </a:r>
            <a:r>
              <a:rPr lang="en-US" sz="2800" b="1" dirty="0" err="1">
                <a:latin typeface="Times New Roman" charset="0"/>
              </a:rPr>
              <a:t>cyclicity</a:t>
            </a:r>
            <a:r>
              <a:rPr lang="en-US" sz="2800" b="1" dirty="0">
                <a:latin typeface="Times New Roman" charset="0"/>
              </a:rPr>
              <a:t> of time, repeating at about 72,000 years</a:t>
            </a:r>
          </a:p>
          <a:p>
            <a:pPr>
              <a:spcBef>
                <a:spcPct val="0"/>
              </a:spcBef>
            </a:pPr>
            <a:endParaRPr lang="en-US" sz="2800" b="1" dirty="0">
              <a:latin typeface="Times New Roman" charset="0"/>
            </a:endParaRPr>
          </a:p>
          <a:p>
            <a:pPr>
              <a:spcBef>
                <a:spcPct val="0"/>
              </a:spcBef>
            </a:pPr>
            <a:r>
              <a:rPr lang="en-US" sz="2800" b="1" dirty="0">
                <a:latin typeface="Times New Roman" charset="0"/>
              </a:rPr>
              <a:t>A variation: amongst some Hindu texts, </a:t>
            </a:r>
            <a:r>
              <a:rPr lang="en-US" sz="2800" b="1" dirty="0" smtClean="0">
                <a:latin typeface="Times New Roman" charset="0"/>
              </a:rPr>
              <a:t>Earth </a:t>
            </a:r>
            <a:r>
              <a:rPr lang="en-US" sz="2800" b="1" dirty="0">
                <a:latin typeface="Times New Roman" charset="0"/>
              </a:rPr>
              <a:t>began with the birth of Brahma, ~ 4.3 billion years ago.</a:t>
            </a:r>
            <a:r>
              <a:rPr lang="en-US" sz="2800" dirty="0">
                <a:latin typeface="Times New Roman" charset="0"/>
              </a:rPr>
              <a:t> </a:t>
            </a:r>
          </a:p>
          <a:p>
            <a:pPr>
              <a:spcBef>
                <a:spcPct val="0"/>
              </a:spcBef>
            </a:pPr>
            <a:endParaRPr lang="en-US" sz="2800" dirty="0">
              <a:latin typeface="Times New Roman" charset="0"/>
            </a:endParaRPr>
          </a:p>
          <a:p>
            <a:pPr>
              <a:spcBef>
                <a:spcPct val="0"/>
              </a:spcBef>
            </a:pPr>
            <a:r>
              <a:rPr lang="en-US" sz="2800" b="1" dirty="0">
                <a:latin typeface="Times New Roman" charset="0"/>
              </a:rPr>
              <a:t>Western religions… time is linear, it has a beginning and an end. Thus a ‘start time’ exists.</a:t>
            </a:r>
          </a:p>
          <a:p>
            <a:pPr>
              <a:spcBef>
                <a:spcPct val="0"/>
              </a:spcBef>
            </a:pPr>
            <a:endParaRPr lang="en-US" sz="2800" b="1" dirty="0">
              <a:latin typeface="Times New Roman" charset="0"/>
            </a:endParaRPr>
          </a:p>
          <a:p>
            <a:pPr>
              <a:spcBef>
                <a:spcPct val="0"/>
              </a:spcBef>
            </a:pPr>
            <a:r>
              <a:rPr lang="en-US" sz="2800" b="1" dirty="0">
                <a:latin typeface="Times New Roman" charset="0"/>
              </a:rPr>
              <a:t>Judaic tradition: it all started in 3760 </a:t>
            </a:r>
            <a:r>
              <a:rPr lang="en-US" sz="2800" b="1" dirty="0" smtClean="0">
                <a:latin typeface="Times New Roman" charset="0"/>
              </a:rPr>
              <a:t>BCE.</a:t>
            </a:r>
            <a:endParaRPr lang="en-US" sz="2800" b="1" dirty="0">
              <a:latin typeface="Times New Roman" charset="0"/>
            </a:endParaRPr>
          </a:p>
          <a:p>
            <a:pPr>
              <a:spcBef>
                <a:spcPct val="0"/>
              </a:spcBef>
            </a:pPr>
            <a:endParaRPr lang="en-US" sz="2800" dirty="0">
              <a:latin typeface="Times New Roman"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9FB"/>
        </a:solidFill>
        <a:effectLst/>
      </p:bgPr>
    </p:bg>
    <p:spTree>
      <p:nvGrpSpPr>
        <p:cNvPr id="1" name=""/>
        <p:cNvGrpSpPr/>
        <p:nvPr/>
      </p:nvGrpSpPr>
      <p:grpSpPr>
        <a:xfrm>
          <a:off x="0" y="0"/>
          <a:ext cx="0" cy="0"/>
          <a:chOff x="0" y="0"/>
          <a:chExt cx="0" cy="0"/>
        </a:xfrm>
      </p:grpSpPr>
      <p:pic>
        <p:nvPicPr>
          <p:cNvPr id="433154" name="Picture 1026" descr="psg-toon2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1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026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pic>
        <p:nvPicPr>
          <p:cNvPr id="531458" name="Picture 2" descr="D:\ross2\sampls\CE-pix\misc\Axt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610600" cy="6845300"/>
          </a:xfrm>
          <a:prstGeom prst="rect">
            <a:avLst/>
          </a:prstGeom>
          <a:noFill/>
          <a:extLst>
            <a:ext uri="{909E8E84-426E-40DD-AFC4-6F175D3DCCD1}">
              <a14:hiddenFill xmlns:a14="http://schemas.microsoft.com/office/drawing/2010/main">
                <a:solidFill>
                  <a:srgbClr val="FFFFFF"/>
                </a:solidFill>
              </a14:hiddenFill>
            </a:ext>
          </a:extLst>
        </p:spPr>
      </p:pic>
      <p:sp>
        <p:nvSpPr>
          <p:cNvPr id="531459" name="Text Box 3"/>
          <p:cNvSpPr txBox="1">
            <a:spLocks noChangeArrowheads="1"/>
          </p:cNvSpPr>
          <p:nvPr/>
        </p:nvSpPr>
        <p:spPr bwMode="auto">
          <a:xfrm>
            <a:off x="76200" y="5715000"/>
            <a:ext cx="28463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Axtell (CV3)</a:t>
            </a:r>
          </a:p>
          <a:p>
            <a:r>
              <a:rPr lang="en-US" sz="2000">
                <a:solidFill>
                  <a:schemeClr val="bg1"/>
                </a:solidFill>
              </a:rPr>
              <a:t>McLennon County, Texas</a:t>
            </a:r>
          </a:p>
          <a:p>
            <a:r>
              <a:rPr lang="en-US" sz="2000">
                <a:solidFill>
                  <a:schemeClr val="bg1"/>
                </a:solidFill>
              </a:rPr>
              <a:t>found 1943</a:t>
            </a:r>
          </a:p>
        </p:txBody>
      </p:sp>
      <p:sp>
        <p:nvSpPr>
          <p:cNvPr id="531460" name="Text Box 4"/>
          <p:cNvSpPr txBox="1">
            <a:spLocks noChangeArrowheads="1"/>
          </p:cNvSpPr>
          <p:nvPr/>
        </p:nvSpPr>
        <p:spPr bwMode="auto">
          <a:xfrm>
            <a:off x="228600" y="152400"/>
            <a:ext cx="283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u="sng">
                <a:solidFill>
                  <a:schemeClr val="bg1"/>
                </a:solidFill>
              </a:rPr>
              <a:t>The Evidence</a:t>
            </a:r>
          </a:p>
        </p:txBody>
      </p:sp>
      <p:sp>
        <p:nvSpPr>
          <p:cNvPr id="531461" name="Text Box 5"/>
          <p:cNvSpPr txBox="1">
            <a:spLocks noChangeArrowheads="1"/>
          </p:cNvSpPr>
          <p:nvPr/>
        </p:nvSpPr>
        <p:spPr bwMode="auto">
          <a:xfrm>
            <a:off x="304800" y="1295400"/>
            <a:ext cx="153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solidFill>
                  <a:schemeClr val="bg1"/>
                </a:solidFill>
              </a:rPr>
              <a:t>chondrules</a:t>
            </a:r>
            <a:endParaRPr lang="en-US">
              <a:solidFill>
                <a:schemeClr val="bg1"/>
              </a:solidFill>
            </a:endParaRPr>
          </a:p>
        </p:txBody>
      </p:sp>
      <p:sp>
        <p:nvSpPr>
          <p:cNvPr id="531462" name="Line 6"/>
          <p:cNvSpPr>
            <a:spLocks noChangeShapeType="1"/>
          </p:cNvSpPr>
          <p:nvPr/>
        </p:nvSpPr>
        <p:spPr bwMode="auto">
          <a:xfrm>
            <a:off x="914400" y="1752600"/>
            <a:ext cx="1143000" cy="68580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3" name="Line 7"/>
          <p:cNvSpPr>
            <a:spLocks noChangeShapeType="1"/>
          </p:cNvSpPr>
          <p:nvPr/>
        </p:nvSpPr>
        <p:spPr bwMode="auto">
          <a:xfrm>
            <a:off x="1828800" y="1600200"/>
            <a:ext cx="1295400" cy="38100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4" name="Line 8"/>
          <p:cNvSpPr>
            <a:spLocks noChangeShapeType="1"/>
          </p:cNvSpPr>
          <p:nvPr/>
        </p:nvSpPr>
        <p:spPr bwMode="auto">
          <a:xfrm flipV="1">
            <a:off x="1905000" y="1447800"/>
            <a:ext cx="1524000" cy="76200"/>
          </a:xfrm>
          <a:prstGeom prst="line">
            <a:avLst/>
          </a:prstGeom>
          <a:noFill/>
          <a:ln w="254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5" name="Line 9"/>
          <p:cNvSpPr>
            <a:spLocks noChangeShapeType="1"/>
          </p:cNvSpPr>
          <p:nvPr/>
        </p:nvSpPr>
        <p:spPr bwMode="auto">
          <a:xfrm flipH="1">
            <a:off x="4953000" y="2133600"/>
            <a:ext cx="2590800" cy="1143000"/>
          </a:xfrm>
          <a:prstGeom prst="line">
            <a:avLst/>
          </a:prstGeom>
          <a:noFill/>
          <a:ln w="2540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6" name="Text Box 10"/>
          <p:cNvSpPr txBox="1">
            <a:spLocks noChangeArrowheads="1"/>
          </p:cNvSpPr>
          <p:nvPr/>
        </p:nvSpPr>
        <p:spPr bwMode="auto">
          <a:xfrm>
            <a:off x="7488238" y="1524000"/>
            <a:ext cx="16557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solidFill>
                  <a:schemeClr val="bg1"/>
                </a:solidFill>
              </a:rPr>
              <a:t>Ca-, Al-rich</a:t>
            </a:r>
          </a:p>
          <a:p>
            <a:r>
              <a:rPr lang="en-US" i="1">
                <a:solidFill>
                  <a:schemeClr val="bg1"/>
                </a:solidFill>
              </a:rPr>
              <a:t>inclusions</a:t>
            </a:r>
          </a:p>
        </p:txBody>
      </p:sp>
      <p:sp>
        <p:nvSpPr>
          <p:cNvPr id="531467" name="Line 11"/>
          <p:cNvSpPr>
            <a:spLocks noChangeShapeType="1"/>
          </p:cNvSpPr>
          <p:nvPr/>
        </p:nvSpPr>
        <p:spPr bwMode="auto">
          <a:xfrm flipH="1">
            <a:off x="5715000" y="1905000"/>
            <a:ext cx="1752600" cy="228600"/>
          </a:xfrm>
          <a:prstGeom prst="line">
            <a:avLst/>
          </a:prstGeom>
          <a:noFill/>
          <a:ln w="2540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8" name="Line 12"/>
          <p:cNvSpPr>
            <a:spLocks noChangeShapeType="1"/>
          </p:cNvSpPr>
          <p:nvPr/>
        </p:nvSpPr>
        <p:spPr bwMode="auto">
          <a:xfrm flipH="1" flipV="1">
            <a:off x="6172200" y="1600200"/>
            <a:ext cx="1295400" cy="152400"/>
          </a:xfrm>
          <a:prstGeom prst="line">
            <a:avLst/>
          </a:prstGeom>
          <a:noFill/>
          <a:ln w="2540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1469" name="Line 13"/>
          <p:cNvSpPr>
            <a:spLocks noChangeShapeType="1"/>
          </p:cNvSpPr>
          <p:nvPr/>
        </p:nvSpPr>
        <p:spPr bwMode="auto">
          <a:xfrm flipH="1">
            <a:off x="4572000" y="2362200"/>
            <a:ext cx="3048000" cy="1905000"/>
          </a:xfrm>
          <a:prstGeom prst="line">
            <a:avLst/>
          </a:prstGeom>
          <a:noFill/>
          <a:ln w="2540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9FB"/>
        </a:solidFill>
        <a:effectLst/>
      </p:bgPr>
    </p:bg>
    <p:spTree>
      <p:nvGrpSpPr>
        <p:cNvPr id="1" name=""/>
        <p:cNvGrpSpPr/>
        <p:nvPr/>
      </p:nvGrpSpPr>
      <p:grpSpPr>
        <a:xfrm>
          <a:off x="0" y="0"/>
          <a:ext cx="0" cy="0"/>
          <a:chOff x="0" y="0"/>
          <a:chExt cx="0" cy="0"/>
        </a:xfrm>
      </p:grpSpPr>
      <p:pic>
        <p:nvPicPr>
          <p:cNvPr id="539650" name="Picture 2" descr="CI-sol-all4-gr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763"/>
            <a:ext cx="8001000" cy="686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38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6578" name="Text Box 1026"/>
          <p:cNvSpPr txBox="1">
            <a:spLocks noChangeArrowheads="1"/>
          </p:cNvSpPr>
          <p:nvPr/>
        </p:nvSpPr>
        <p:spPr bwMode="auto">
          <a:xfrm>
            <a:off x="1066800" y="152400"/>
            <a:ext cx="6805613" cy="604838"/>
          </a:xfrm>
          <a:prstGeom prst="rect">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a:solidFill>
                  <a:schemeClr val="bg1"/>
                </a:solidFill>
              </a:rPr>
              <a:t>Experimental Basis of Chemical Models</a:t>
            </a:r>
          </a:p>
        </p:txBody>
      </p:sp>
      <p:pic>
        <p:nvPicPr>
          <p:cNvPr id="536579" name="Picture 1027" descr="D:\debel\amnh\am-sl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8915400"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9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descr="D:\debel\amnh\am-sl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923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ext Box 2"/>
          <p:cNvSpPr txBox="1">
            <a:spLocks noChangeArrowheads="1"/>
          </p:cNvSpPr>
          <p:nvPr/>
        </p:nvSpPr>
        <p:spPr bwMode="auto">
          <a:xfrm>
            <a:off x="228600" y="0"/>
            <a:ext cx="8702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Equilibrium Condensation of a Vapor of Solar Composition</a:t>
            </a:r>
          </a:p>
        </p:txBody>
      </p:sp>
      <p:graphicFrame>
        <p:nvGraphicFramePr>
          <p:cNvPr id="535555" name="Object 3"/>
          <p:cNvGraphicFramePr>
            <a:graphicFrameLocks noChangeAspect="1"/>
          </p:cNvGraphicFramePr>
          <p:nvPr/>
        </p:nvGraphicFramePr>
        <p:xfrm>
          <a:off x="0" y="685800"/>
          <a:ext cx="9144000" cy="5568950"/>
        </p:xfrm>
        <a:graphic>
          <a:graphicData uri="http://schemas.openxmlformats.org/presentationml/2006/ole">
            <mc:AlternateContent xmlns:mc="http://schemas.openxmlformats.org/markup-compatibility/2006">
              <mc:Choice xmlns:v="urn:schemas-microsoft-com:vml" Requires="v">
                <p:oleObj spid="_x0000_s577544" name="Worksheet" r:id="rId3" imgW="8353654" imgH="5086807" progId="Excel.Sheet.8">
                  <p:embed/>
                </p:oleObj>
              </mc:Choice>
              <mc:Fallback>
                <p:oleObj name="Worksheet" r:id="rId3" imgW="8353654" imgH="508680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9117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descr="Aln4323-1x-2oct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6707" name="Text Box 3"/>
          <p:cNvSpPr txBox="1">
            <a:spLocks noChangeArrowheads="1"/>
          </p:cNvSpPr>
          <p:nvPr/>
        </p:nvSpPr>
        <p:spPr bwMode="auto">
          <a:xfrm>
            <a:off x="0" y="6248400"/>
            <a:ext cx="91440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a:latin typeface="Times New Roman" charset="0"/>
              </a:rPr>
              <a:t>Allende (CV3)</a:t>
            </a:r>
          </a:p>
        </p:txBody>
      </p:sp>
    </p:spTree>
    <p:extLst>
      <p:ext uri="{BB962C8B-B14F-4D97-AF65-F5344CB8AC3E}">
        <p14:creationId xmlns:p14="http://schemas.microsoft.com/office/powerpoint/2010/main" val="1890040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idx="4294967295"/>
          </p:nvPr>
        </p:nvSpPr>
        <p:spPr>
          <a:xfrm>
            <a:off x="457200" y="76200"/>
            <a:ext cx="8229600" cy="914400"/>
          </a:xfrm>
        </p:spPr>
        <p:txBody>
          <a:bodyPr/>
          <a:lstStyle/>
          <a:p>
            <a:r>
              <a:rPr lang="de-DE" b="1">
                <a:solidFill>
                  <a:schemeClr val="tx1"/>
                </a:solidFill>
                <a:latin typeface="Arial" charset="0"/>
              </a:rPr>
              <a:t>Ages of Allende Inclusions</a:t>
            </a:r>
            <a:endParaRPr lang="de-DE" b="1">
              <a:solidFill>
                <a:schemeClr val="tx1"/>
              </a:solidFill>
            </a:endParaRPr>
          </a:p>
        </p:txBody>
      </p:sp>
      <p:pic>
        <p:nvPicPr>
          <p:cNvPr id="452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914400"/>
            <a:ext cx="5181600"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2" name="Text Box 4"/>
          <p:cNvSpPr txBox="1">
            <a:spLocks noChangeArrowheads="1"/>
          </p:cNvSpPr>
          <p:nvPr/>
        </p:nvSpPr>
        <p:spPr bwMode="auto">
          <a:xfrm>
            <a:off x="4953000" y="5105400"/>
            <a:ext cx="4191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itchFamily="18" charset="0"/>
              </a:defRPr>
            </a:lvl1pPr>
            <a:lvl2pPr marL="37931725" indent="-37474525" defTabSz="457200">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marL="457200" eaLnBrk="0" fontAlgn="base" hangingPunct="0">
              <a:spcBef>
                <a:spcPct val="0"/>
              </a:spcBef>
              <a:spcAft>
                <a:spcPct val="0"/>
              </a:spcAft>
              <a:defRPr sz="2400">
                <a:solidFill>
                  <a:schemeClr val="tx1"/>
                </a:solidFill>
                <a:latin typeface="Times" pitchFamily="18" charset="0"/>
              </a:defRPr>
            </a:lvl6pPr>
            <a:lvl7pPr marL="914400" eaLnBrk="0" fontAlgn="base" hangingPunct="0">
              <a:spcBef>
                <a:spcPct val="0"/>
              </a:spcBef>
              <a:spcAft>
                <a:spcPct val="0"/>
              </a:spcAft>
              <a:defRPr sz="2400">
                <a:solidFill>
                  <a:schemeClr val="tx1"/>
                </a:solidFill>
                <a:latin typeface="Times" pitchFamily="18" charset="0"/>
              </a:defRPr>
            </a:lvl7pPr>
            <a:lvl8pPr marL="1371600" eaLnBrk="0" fontAlgn="base" hangingPunct="0">
              <a:spcBef>
                <a:spcPct val="0"/>
              </a:spcBef>
              <a:spcAft>
                <a:spcPct val="0"/>
              </a:spcAft>
              <a:defRPr sz="2400">
                <a:solidFill>
                  <a:schemeClr val="tx1"/>
                </a:solidFill>
                <a:latin typeface="Times" pitchFamily="18" charset="0"/>
              </a:defRPr>
            </a:lvl8pPr>
            <a:lvl9pPr marL="18288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r>
              <a:rPr lang="de-DE" sz="1400">
                <a:ea typeface="MS PGothic" pitchFamily="34" charset="-128"/>
              </a:rPr>
              <a:t>From: Allègre et al., 1995, The age of the Earth. </a:t>
            </a:r>
            <a:r>
              <a:rPr lang="de-DE" sz="1400" i="1">
                <a:ea typeface="MS PGothic" pitchFamily="34" charset="-128"/>
              </a:rPr>
              <a:t>Geochim. Cosmochim. Acta</a:t>
            </a:r>
            <a:r>
              <a:rPr lang="de-DE" sz="1400">
                <a:ea typeface="MS PGothic" pitchFamily="34" charset="-128"/>
              </a:rPr>
              <a:t> 59, 1445-1456</a:t>
            </a:r>
            <a:endParaRPr lang="de-DE" sz="1800">
              <a:ea typeface="MS PGothic" pitchFamily="34" charset="-128"/>
            </a:endParaRPr>
          </a:p>
        </p:txBody>
      </p:sp>
      <p:sp>
        <p:nvSpPr>
          <p:cNvPr id="452613" name="Text Box 5"/>
          <p:cNvSpPr txBox="1">
            <a:spLocks noChangeArrowheads="1"/>
          </p:cNvSpPr>
          <p:nvPr/>
        </p:nvSpPr>
        <p:spPr bwMode="auto">
          <a:xfrm>
            <a:off x="0" y="838200"/>
            <a:ext cx="4038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itchFamily="18" charset="0"/>
              </a:defRPr>
            </a:lvl1pPr>
            <a:lvl2pPr marL="37931725" indent="-37474525" defTabSz="457200">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marL="457200" eaLnBrk="0" fontAlgn="base" hangingPunct="0">
              <a:spcBef>
                <a:spcPct val="0"/>
              </a:spcBef>
              <a:spcAft>
                <a:spcPct val="0"/>
              </a:spcAft>
              <a:defRPr sz="2400">
                <a:solidFill>
                  <a:schemeClr val="tx1"/>
                </a:solidFill>
                <a:latin typeface="Times" pitchFamily="18" charset="0"/>
              </a:defRPr>
            </a:lvl6pPr>
            <a:lvl7pPr marL="914400" eaLnBrk="0" fontAlgn="base" hangingPunct="0">
              <a:spcBef>
                <a:spcPct val="0"/>
              </a:spcBef>
              <a:spcAft>
                <a:spcPct val="0"/>
              </a:spcAft>
              <a:defRPr sz="2400">
                <a:solidFill>
                  <a:schemeClr val="tx1"/>
                </a:solidFill>
                <a:latin typeface="Times" pitchFamily="18" charset="0"/>
              </a:defRPr>
            </a:lvl7pPr>
            <a:lvl8pPr marL="1371600" eaLnBrk="0" fontAlgn="base" hangingPunct="0">
              <a:spcBef>
                <a:spcPct val="0"/>
              </a:spcBef>
              <a:spcAft>
                <a:spcPct val="0"/>
              </a:spcAft>
              <a:defRPr sz="2400">
                <a:solidFill>
                  <a:schemeClr val="tx1"/>
                </a:solidFill>
                <a:latin typeface="Times" pitchFamily="18" charset="0"/>
              </a:defRPr>
            </a:lvl8pPr>
            <a:lvl9pPr marL="1828800" eaLnBrk="0" fontAlgn="base" hangingPunct="0">
              <a:spcBef>
                <a:spcPct val="0"/>
              </a:spcBef>
              <a:spcAft>
                <a:spcPct val="0"/>
              </a:spcAft>
              <a:defRPr sz="2400">
                <a:solidFill>
                  <a:schemeClr val="tx1"/>
                </a:solidFill>
                <a:latin typeface="Times" pitchFamily="18" charset="0"/>
              </a:defRPr>
            </a:lvl9pPr>
          </a:lstStyle>
          <a:p>
            <a:pPr eaLnBrk="1" hangingPunct="1"/>
            <a:r>
              <a:rPr lang="de-DE" sz="1800">
                <a:latin typeface="Arial" charset="0"/>
                <a:ea typeface="MS PGothic" pitchFamily="34" charset="-128"/>
              </a:rPr>
              <a:t>Five tons of the Allende carbonaceous chondrite (CV3)  fell in Mexico in  1969.</a:t>
            </a:r>
          </a:p>
          <a:p>
            <a:pPr eaLnBrk="1" hangingPunct="1"/>
            <a:endParaRPr lang="de-DE" sz="1800">
              <a:latin typeface="Arial" charset="0"/>
              <a:ea typeface="MS PGothic" pitchFamily="34" charset="-128"/>
            </a:endParaRPr>
          </a:p>
          <a:p>
            <a:pPr eaLnBrk="1" hangingPunct="1"/>
            <a:r>
              <a:rPr lang="de-DE" sz="1800">
                <a:latin typeface="Arial" charset="0"/>
                <a:ea typeface="MS PGothic" pitchFamily="34" charset="-128"/>
              </a:rPr>
              <a:t>Pb-Pb ages of Allende</a:t>
            </a:r>
          </a:p>
          <a:p>
            <a:pPr eaLnBrk="1" hangingPunct="1"/>
            <a:r>
              <a:rPr lang="de-DE" sz="1800">
                <a:latin typeface="Arial" charset="0"/>
                <a:ea typeface="MS PGothic" pitchFamily="34" charset="-128"/>
              </a:rPr>
              <a:t>refractory (Ca-Al rich) inclusions (CAIs) as function of  </a:t>
            </a:r>
            <a:r>
              <a:rPr lang="de-DE" sz="1800" baseline="30000">
                <a:latin typeface="Arial" charset="0"/>
                <a:ea typeface="MS PGothic" pitchFamily="34" charset="-128"/>
              </a:rPr>
              <a:t>206</a:t>
            </a:r>
            <a:r>
              <a:rPr lang="de-DE" sz="1800">
                <a:latin typeface="Arial" charset="0"/>
                <a:ea typeface="MS PGothic" pitchFamily="34" charset="-128"/>
              </a:rPr>
              <a:t>Pb/</a:t>
            </a:r>
            <a:r>
              <a:rPr lang="de-DE" sz="1800" baseline="30000">
                <a:latin typeface="Arial" charset="0"/>
                <a:ea typeface="MS PGothic" pitchFamily="34" charset="-128"/>
              </a:rPr>
              <a:t>204</a:t>
            </a:r>
            <a:r>
              <a:rPr lang="de-DE" sz="1800">
                <a:latin typeface="Arial" charset="0"/>
                <a:ea typeface="MS PGothic" pitchFamily="34" charset="-128"/>
              </a:rPr>
              <a:t>Pb ratios &gt; diagram (c. 1995)</a:t>
            </a:r>
          </a:p>
          <a:p>
            <a:pPr eaLnBrk="1" hangingPunct="1"/>
            <a:endParaRPr lang="de-DE" sz="1800">
              <a:ea typeface="MS PGothic" pitchFamily="34" charset="-128"/>
            </a:endParaRPr>
          </a:p>
          <a:p>
            <a:pPr eaLnBrk="1" hangingPunct="1"/>
            <a:r>
              <a:rPr lang="de-DE" sz="1800">
                <a:ea typeface="MS PGothic" pitchFamily="34" charset="-128"/>
              </a:rPr>
              <a:t>CAIs are the earliest condensates of the solar nebula </a:t>
            </a:r>
          </a:p>
          <a:p>
            <a:pPr eaLnBrk="1" hangingPunct="1"/>
            <a:r>
              <a:rPr lang="de-DE" sz="1800">
                <a:ea typeface="MS PGothic" pitchFamily="34" charset="-128"/>
              </a:rPr>
              <a:t>= oldest solid material of the solar system</a:t>
            </a:r>
          </a:p>
        </p:txBody>
      </p:sp>
      <p:pic>
        <p:nvPicPr>
          <p:cNvPr id="452614" name="Picture 6" descr="Allende phot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06900"/>
            <a:ext cx="3810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720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body" idx="1"/>
          </p:nvPr>
        </p:nvSpPr>
        <p:spPr>
          <a:xfrm>
            <a:off x="304800" y="152400"/>
            <a:ext cx="8610600" cy="1143000"/>
          </a:xfrm>
        </p:spPr>
        <p:txBody>
          <a:bodyPr/>
          <a:lstStyle/>
          <a:p>
            <a:pPr algn="ctr">
              <a:lnSpc>
                <a:spcPct val="90000"/>
              </a:lnSpc>
              <a:buFontTx/>
              <a:buNone/>
            </a:pPr>
            <a:r>
              <a:rPr lang="en-US" b="1">
                <a:latin typeface="Times New Roman" charset="0"/>
              </a:rPr>
              <a:t>Oldest Components of Chondritic Meteorites</a:t>
            </a:r>
          </a:p>
          <a:p>
            <a:pPr algn="ctr">
              <a:lnSpc>
                <a:spcPct val="90000"/>
              </a:lnSpc>
              <a:buFontTx/>
              <a:buNone/>
            </a:pPr>
            <a:r>
              <a:rPr lang="en-US" b="1">
                <a:latin typeface="Times New Roman" charset="0"/>
              </a:rPr>
              <a:t>are Ca-, Al-rich Inclusions</a:t>
            </a:r>
          </a:p>
          <a:p>
            <a:pPr algn="ctr">
              <a:lnSpc>
                <a:spcPct val="90000"/>
              </a:lnSpc>
              <a:buFontTx/>
              <a:buNone/>
            </a:pPr>
            <a:endParaRPr lang="en-US" b="1">
              <a:latin typeface="Times New Roman" charset="0"/>
            </a:endParaRPr>
          </a:p>
          <a:p>
            <a:pPr algn="ctr">
              <a:lnSpc>
                <a:spcPct val="90000"/>
              </a:lnSpc>
              <a:buFontTx/>
              <a:buNone/>
            </a:pPr>
            <a:endParaRPr lang="en-US" b="1">
              <a:latin typeface="Times New Roman" charset="0"/>
            </a:endParaRPr>
          </a:p>
        </p:txBody>
      </p:sp>
      <p:graphicFrame>
        <p:nvGraphicFramePr>
          <p:cNvPr id="525316" name="Object 4"/>
          <p:cNvGraphicFramePr>
            <a:graphicFrameLocks noChangeAspect="1"/>
          </p:cNvGraphicFramePr>
          <p:nvPr/>
        </p:nvGraphicFramePr>
        <p:xfrm>
          <a:off x="1981200" y="1295400"/>
          <a:ext cx="5105400" cy="3816350"/>
        </p:xfrm>
        <a:graphic>
          <a:graphicData uri="http://schemas.openxmlformats.org/presentationml/2006/ole">
            <mc:AlternateContent xmlns:mc="http://schemas.openxmlformats.org/markup-compatibility/2006">
              <mc:Choice xmlns:v="urn:schemas-microsoft-com:vml" Requires="v">
                <p:oleObj spid="_x0000_s542729" name="Slide" r:id="rId4" imgW="4534376" imgH="3391376" progId="PowerPoint.Slide.8">
                  <p:embed/>
                </p:oleObj>
              </mc:Choice>
              <mc:Fallback>
                <p:oleObj name="Slide" r:id="rId4" imgW="4534376" imgH="3391376"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95400"/>
                        <a:ext cx="51054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5317" name="Rectangle 5"/>
          <p:cNvSpPr>
            <a:spLocks noChangeArrowheads="1"/>
          </p:cNvSpPr>
          <p:nvPr/>
        </p:nvSpPr>
        <p:spPr bwMode="auto">
          <a:xfrm>
            <a:off x="228600" y="5257800"/>
            <a:ext cx="8686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lnSpc>
                <a:spcPct val="90000"/>
              </a:lnSpc>
              <a:spcBef>
                <a:spcPct val="20000"/>
              </a:spcBef>
            </a:pPr>
            <a:r>
              <a:rPr lang="en-US" sz="2800" b="1">
                <a:latin typeface="Times New Roman" charset="0"/>
              </a:rPr>
              <a:t>Axtell (CV3):   Ca-, Al-rich inclusions</a:t>
            </a:r>
          </a:p>
          <a:p>
            <a:pPr marL="342900" indent="-342900" algn="ctr" eaLnBrk="1" hangingPunct="1">
              <a:lnSpc>
                <a:spcPct val="90000"/>
              </a:lnSpc>
              <a:spcBef>
                <a:spcPct val="20000"/>
              </a:spcBef>
            </a:pPr>
            <a:r>
              <a:rPr lang="en-US" sz="2800" b="1">
                <a:latin typeface="Times New Roman" charset="0"/>
              </a:rPr>
              <a:t>are 4567.7 +/- 0.8 million years old,</a:t>
            </a:r>
          </a:p>
          <a:p>
            <a:pPr marL="342900" indent="-342900" algn="ctr" eaLnBrk="1" hangingPunct="1">
              <a:lnSpc>
                <a:spcPct val="90000"/>
              </a:lnSpc>
              <a:spcBef>
                <a:spcPct val="20000"/>
              </a:spcBef>
            </a:pPr>
            <a:r>
              <a:rPr lang="en-US" sz="2800" b="1">
                <a:latin typeface="Times New Roman" charset="0"/>
              </a:rPr>
              <a:t>by U-Pb dating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grap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367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54659" name="Text Box 3"/>
          <p:cNvSpPr txBox="1">
            <a:spLocks noChangeArrowheads="1"/>
          </p:cNvSpPr>
          <p:nvPr/>
        </p:nvSpPr>
        <p:spPr bwMode="auto">
          <a:xfrm>
            <a:off x="4572000" y="2606675"/>
            <a:ext cx="1371600" cy="822325"/>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b="1">
              <a:latin typeface="Times New Roman" charset="0"/>
            </a:endParaRPr>
          </a:p>
          <a:p>
            <a:pPr algn="ctr"/>
            <a:r>
              <a:rPr lang="en-US" altLang="en-US" b="1">
                <a:latin typeface="Times New Roman" charset="0"/>
              </a:rPr>
              <a:t>1 micron</a:t>
            </a:r>
          </a:p>
        </p:txBody>
      </p:sp>
      <p:sp>
        <p:nvSpPr>
          <p:cNvPr id="454660" name="Line 4"/>
          <p:cNvSpPr>
            <a:spLocks noChangeShapeType="1"/>
          </p:cNvSpPr>
          <p:nvPr/>
        </p:nvSpPr>
        <p:spPr bwMode="auto">
          <a:xfrm>
            <a:off x="5029200" y="2911475"/>
            <a:ext cx="392113" cy="158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61" name="Text Box 5"/>
          <p:cNvSpPr txBox="1">
            <a:spLocks noChangeArrowheads="1"/>
          </p:cNvSpPr>
          <p:nvPr/>
        </p:nvSpPr>
        <p:spPr bwMode="auto">
          <a:xfrm>
            <a:off x="3733800" y="0"/>
            <a:ext cx="1600200" cy="822325"/>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Times New Roman" charset="0"/>
              </a:rPr>
              <a:t>Before sputtering</a:t>
            </a:r>
          </a:p>
        </p:txBody>
      </p:sp>
      <p:sp>
        <p:nvSpPr>
          <p:cNvPr id="454662" name="Text Box 6"/>
          <p:cNvSpPr txBox="1">
            <a:spLocks noChangeArrowheads="1"/>
          </p:cNvSpPr>
          <p:nvPr/>
        </p:nvSpPr>
        <p:spPr bwMode="auto">
          <a:xfrm>
            <a:off x="3810000" y="3429000"/>
            <a:ext cx="1524000" cy="822325"/>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Times New Roman" charset="0"/>
              </a:rPr>
              <a:t>After </a:t>
            </a:r>
          </a:p>
          <a:p>
            <a:r>
              <a:rPr lang="en-US" altLang="en-US" b="1">
                <a:latin typeface="Times New Roman" charset="0"/>
              </a:rPr>
              <a:t>sputtering</a:t>
            </a:r>
          </a:p>
        </p:txBody>
      </p:sp>
      <p:sp>
        <p:nvSpPr>
          <p:cNvPr id="454663" name="Text Box 7"/>
          <p:cNvSpPr txBox="1">
            <a:spLocks noChangeArrowheads="1"/>
          </p:cNvSpPr>
          <p:nvPr/>
        </p:nvSpPr>
        <p:spPr bwMode="auto">
          <a:xfrm>
            <a:off x="4572000" y="6172200"/>
            <a:ext cx="990600" cy="457200"/>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latin typeface="Times New Roman" charset="0"/>
              </a:rPr>
              <a:t>TiC</a:t>
            </a:r>
          </a:p>
        </p:txBody>
      </p:sp>
      <p:sp>
        <p:nvSpPr>
          <p:cNvPr id="454664" name="Line 8"/>
          <p:cNvSpPr>
            <a:spLocks noChangeShapeType="1"/>
          </p:cNvSpPr>
          <p:nvPr/>
        </p:nvSpPr>
        <p:spPr bwMode="auto">
          <a:xfrm flipV="1">
            <a:off x="5105400" y="5486400"/>
            <a:ext cx="1219200" cy="841375"/>
          </a:xfrm>
          <a:prstGeom prst="line">
            <a:avLst/>
          </a:prstGeom>
          <a:noFill/>
          <a:ln w="38100">
            <a:solidFill>
              <a:schemeClr val="bg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4665" name="Text Box 9"/>
          <p:cNvSpPr txBox="1">
            <a:spLocks noChangeArrowheads="1"/>
          </p:cNvSpPr>
          <p:nvPr/>
        </p:nvSpPr>
        <p:spPr bwMode="auto">
          <a:xfrm>
            <a:off x="90488" y="2727325"/>
            <a:ext cx="3021012"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u="sng" dirty="0">
                <a:latin typeface="Times New Roman" charset="0"/>
              </a:rPr>
              <a:t>Pre-solar grains:</a:t>
            </a:r>
            <a:endParaRPr lang="en-US" sz="2000" dirty="0">
              <a:latin typeface="Times New Roman" charset="0"/>
            </a:endParaRPr>
          </a:p>
          <a:p>
            <a:r>
              <a:rPr lang="en-US" sz="2000" dirty="0">
                <a:latin typeface="Times New Roman" charset="0"/>
              </a:rPr>
              <a:t>Small grains formed around</a:t>
            </a:r>
          </a:p>
          <a:p>
            <a:r>
              <a:rPr lang="en-US" sz="2000" dirty="0">
                <a:latin typeface="Times New Roman" charset="0"/>
              </a:rPr>
              <a:t>main-sequence stars, or in</a:t>
            </a:r>
          </a:p>
          <a:p>
            <a:r>
              <a:rPr lang="en-US" sz="2000" dirty="0">
                <a:latin typeface="Times New Roman" charset="0"/>
              </a:rPr>
              <a:t>supernova explosions, and</a:t>
            </a:r>
          </a:p>
          <a:p>
            <a:r>
              <a:rPr lang="en-US" sz="2000" dirty="0">
                <a:latin typeface="Times New Roman" charset="0"/>
              </a:rPr>
              <a:t>isolated from meteorites.</a:t>
            </a:r>
          </a:p>
          <a:p>
            <a:r>
              <a:rPr lang="en-US" sz="2000" u="sng" dirty="0">
                <a:latin typeface="Times New Roman" charset="0"/>
              </a:rPr>
              <a:t>Types:</a:t>
            </a:r>
            <a:endParaRPr lang="en-US" sz="2000" dirty="0">
              <a:latin typeface="Times New Roman" charset="0"/>
            </a:endParaRPr>
          </a:p>
          <a:p>
            <a:r>
              <a:rPr lang="en-US" sz="2000" dirty="0" err="1">
                <a:latin typeface="Times New Roman" charset="0"/>
              </a:rPr>
              <a:t>nanodiamond</a:t>
            </a:r>
            <a:endParaRPr lang="en-US" sz="2000" dirty="0">
              <a:latin typeface="Times New Roman" charset="0"/>
            </a:endParaRPr>
          </a:p>
          <a:p>
            <a:r>
              <a:rPr lang="en-US" sz="2000" dirty="0">
                <a:latin typeface="Times New Roman" charset="0"/>
              </a:rPr>
              <a:t>silicon carbide (</a:t>
            </a:r>
            <a:r>
              <a:rPr lang="en-US" sz="2000" dirty="0" err="1">
                <a:latin typeface="Times New Roman" charset="0"/>
              </a:rPr>
              <a:t>SiC</a:t>
            </a:r>
            <a:r>
              <a:rPr lang="en-US" sz="2000" dirty="0">
                <a:latin typeface="Times New Roman" charset="0"/>
              </a:rPr>
              <a:t>)</a:t>
            </a:r>
          </a:p>
          <a:p>
            <a:r>
              <a:rPr lang="en-US" sz="2000" dirty="0">
                <a:latin typeface="Times New Roman" charset="0"/>
              </a:rPr>
              <a:t>graphite</a:t>
            </a:r>
          </a:p>
          <a:p>
            <a:r>
              <a:rPr lang="en-US" sz="2000" dirty="0">
                <a:latin typeface="Times New Roman" charset="0"/>
              </a:rPr>
              <a:t>titanium oxide (TiO</a:t>
            </a:r>
            <a:r>
              <a:rPr lang="en-US" sz="2000" baseline="-25000" dirty="0">
                <a:latin typeface="Times New Roman" charset="0"/>
              </a:rPr>
              <a:t>2</a:t>
            </a:r>
            <a:r>
              <a:rPr lang="en-US" sz="2000" dirty="0">
                <a:latin typeface="Times New Roman" charset="0"/>
              </a:rPr>
              <a:t>) </a:t>
            </a:r>
          </a:p>
          <a:p>
            <a:r>
              <a:rPr lang="en-US" sz="2000" dirty="0">
                <a:latin typeface="Times New Roman" charset="0"/>
              </a:rPr>
              <a:t>silicon nitride</a:t>
            </a:r>
          </a:p>
          <a:p>
            <a:r>
              <a:rPr lang="en-US" sz="2000" dirty="0">
                <a:latin typeface="Times New Roman" charset="0"/>
              </a:rPr>
              <a:t>spinel</a:t>
            </a:r>
          </a:p>
          <a:p>
            <a:r>
              <a:rPr lang="en-US" sz="2000" dirty="0">
                <a:latin typeface="Times New Roman" charset="0"/>
              </a:rPr>
              <a:t>silicates</a:t>
            </a:r>
          </a:p>
        </p:txBody>
      </p:sp>
      <p:sp>
        <p:nvSpPr>
          <p:cNvPr id="454666" name="Text Box 10"/>
          <p:cNvSpPr txBox="1">
            <a:spLocks noChangeArrowheads="1"/>
          </p:cNvSpPr>
          <p:nvPr/>
        </p:nvSpPr>
        <p:spPr bwMode="auto">
          <a:xfrm>
            <a:off x="90488" y="1270000"/>
            <a:ext cx="4252912"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600">
                <a:latin typeface="Times New Roman" charset="0"/>
              </a:rPr>
              <a:t>Scanning Electron Microscope</a:t>
            </a:r>
          </a:p>
          <a:p>
            <a:r>
              <a:rPr lang="en-US" sz="2600">
                <a:latin typeface="Times New Roman" charset="0"/>
              </a:rPr>
              <a:t>(SEM) images of a single</a:t>
            </a:r>
          </a:p>
          <a:p>
            <a:r>
              <a:rPr lang="en-US" sz="2600">
                <a:latin typeface="Times New Roman" charset="0"/>
              </a:rPr>
              <a:t>pre-solar graphite grain</a:t>
            </a:r>
          </a:p>
        </p:txBody>
      </p:sp>
      <p:sp>
        <p:nvSpPr>
          <p:cNvPr id="454667" name="Text Box 11"/>
          <p:cNvSpPr txBox="1">
            <a:spLocks noChangeArrowheads="1"/>
          </p:cNvSpPr>
          <p:nvPr/>
        </p:nvSpPr>
        <p:spPr bwMode="auto">
          <a:xfrm>
            <a:off x="152400" y="487363"/>
            <a:ext cx="3581400" cy="579437"/>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u="sng">
                <a:latin typeface="Times New Roman" charset="0"/>
              </a:rPr>
              <a:t>Pre-Solar Grains</a:t>
            </a:r>
          </a:p>
        </p:txBody>
      </p:sp>
    </p:spTree>
    <p:extLst>
      <p:ext uri="{BB962C8B-B14F-4D97-AF65-F5344CB8AC3E}">
        <p14:creationId xmlns:p14="http://schemas.microsoft.com/office/powerpoint/2010/main" val="747394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body" idx="1"/>
          </p:nvPr>
        </p:nvSpPr>
        <p:spPr>
          <a:xfrm>
            <a:off x="381000" y="457200"/>
            <a:ext cx="8305800" cy="6096000"/>
          </a:xfrm>
        </p:spPr>
        <p:txBody>
          <a:bodyPr/>
          <a:lstStyle/>
          <a:p>
            <a:pPr>
              <a:spcBef>
                <a:spcPct val="0"/>
              </a:spcBef>
            </a:pPr>
            <a:r>
              <a:rPr lang="en-US" sz="2800" b="1" dirty="0">
                <a:latin typeface="Times New Roman" charset="0"/>
              </a:rPr>
              <a:t>Kepler (1571-1630) ~3993 </a:t>
            </a:r>
            <a:r>
              <a:rPr lang="en-US" sz="2800" b="1" dirty="0" smtClean="0">
                <a:latin typeface="Times New Roman" charset="0"/>
              </a:rPr>
              <a:t>BCE, </a:t>
            </a:r>
            <a:r>
              <a:rPr lang="en-US" sz="2800" b="1" dirty="0">
                <a:latin typeface="Times New Roman" charset="0"/>
              </a:rPr>
              <a:t>based on Biblical scripture.</a:t>
            </a:r>
          </a:p>
          <a:p>
            <a:pPr>
              <a:spcBef>
                <a:spcPct val="0"/>
              </a:spcBef>
            </a:pPr>
            <a:endParaRPr lang="en-US" sz="2800" b="1" dirty="0">
              <a:latin typeface="Times New Roman" charset="0"/>
            </a:endParaRPr>
          </a:p>
          <a:p>
            <a:pPr>
              <a:spcBef>
                <a:spcPct val="0"/>
              </a:spcBef>
            </a:pPr>
            <a:r>
              <a:rPr lang="en-US" sz="2800" b="1" dirty="0">
                <a:latin typeface="Times New Roman" charset="0"/>
              </a:rPr>
              <a:t>Newton (1643-1727) ~3998 </a:t>
            </a:r>
            <a:r>
              <a:rPr lang="en-US" sz="2800" b="1" dirty="0" smtClean="0">
                <a:latin typeface="Times New Roman" charset="0"/>
              </a:rPr>
              <a:t>BCE, </a:t>
            </a:r>
            <a:r>
              <a:rPr lang="en-US" sz="2800" b="1" dirty="0">
                <a:latin typeface="Times New Roman" charset="0"/>
              </a:rPr>
              <a:t>based on Biblical </a:t>
            </a:r>
            <a:r>
              <a:rPr lang="en-US" sz="2800" b="1" dirty="0" smtClean="0">
                <a:latin typeface="Times New Roman" charset="0"/>
              </a:rPr>
              <a:t>scripture</a:t>
            </a:r>
            <a:endParaRPr lang="en-US" sz="2800" b="1" dirty="0">
              <a:latin typeface="Times New Roman" charset="0"/>
            </a:endParaRPr>
          </a:p>
          <a:p>
            <a:pPr>
              <a:spcBef>
                <a:spcPct val="0"/>
              </a:spcBef>
            </a:pPr>
            <a:endParaRPr lang="en-US" sz="2800" b="1" dirty="0">
              <a:latin typeface="Times New Roman" charset="0"/>
            </a:endParaRPr>
          </a:p>
          <a:p>
            <a:pPr>
              <a:spcBef>
                <a:spcPct val="0"/>
              </a:spcBef>
            </a:pPr>
            <a:r>
              <a:rPr lang="en-US" sz="2800" b="1" dirty="0">
                <a:latin typeface="Times New Roman" charset="0"/>
              </a:rPr>
              <a:t>Later, in 1650, James Ussher, Anglican Archbishop of Ireland, reported ~4004 BC, based on Biblical scripture.</a:t>
            </a:r>
          </a:p>
          <a:p>
            <a:pPr>
              <a:spcBef>
                <a:spcPct val="0"/>
              </a:spcBef>
            </a:pPr>
            <a:endParaRPr lang="en-US" sz="2800" b="1" dirty="0">
              <a:latin typeface="Times New Roman" charset="0"/>
            </a:endParaRPr>
          </a:p>
          <a:p>
            <a:pPr>
              <a:spcBef>
                <a:spcPct val="0"/>
              </a:spcBef>
            </a:pPr>
            <a:r>
              <a:rPr lang="en-US" sz="2800" b="1" dirty="0">
                <a:latin typeface="Times New Roman" charset="0"/>
              </a:rPr>
              <a:t>Edmund Halley (1656-1742) said the earth must be much older, assuming the oceans were initially fresh and the salt washed in by land erosion… that  would take a longer time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0674" name="Picture 2" descr="D:\PTS-1\HoM-Aln4311\AlChn-3-BEST-roun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7086600" cy="6865938"/>
          </a:xfrm>
          <a:prstGeom prst="rect">
            <a:avLst/>
          </a:prstGeom>
          <a:noFill/>
          <a:extLst>
            <a:ext uri="{909E8E84-426E-40DD-AFC4-6F175D3DCCD1}">
              <a14:hiddenFill xmlns:a14="http://schemas.microsoft.com/office/drawing/2010/main">
                <a:solidFill>
                  <a:srgbClr val="FFFFFF"/>
                </a:solidFill>
              </a14:hiddenFill>
            </a:ext>
          </a:extLst>
        </p:spPr>
      </p:pic>
      <p:sp>
        <p:nvSpPr>
          <p:cNvPr id="540675" name="Text Box 3"/>
          <p:cNvSpPr txBox="1">
            <a:spLocks noChangeArrowheads="1"/>
          </p:cNvSpPr>
          <p:nvPr/>
        </p:nvSpPr>
        <p:spPr bwMode="auto">
          <a:xfrm>
            <a:off x="7924800" y="6248400"/>
            <a:ext cx="80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finis.</a:t>
            </a:r>
          </a:p>
        </p:txBody>
      </p:sp>
      <p:sp>
        <p:nvSpPr>
          <p:cNvPr id="540676" name="Text Box 4"/>
          <p:cNvSpPr txBox="1">
            <a:spLocks noChangeArrowheads="1"/>
          </p:cNvSpPr>
          <p:nvPr/>
        </p:nvSpPr>
        <p:spPr bwMode="auto">
          <a:xfrm>
            <a:off x="304800" y="182563"/>
            <a:ext cx="19907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i="1"/>
              <a:t>Thank you.</a:t>
            </a:r>
          </a:p>
        </p:txBody>
      </p:sp>
      <p:sp>
        <p:nvSpPr>
          <p:cNvPr id="540677" name="Text Box 5"/>
          <p:cNvSpPr txBox="1">
            <a:spLocks noChangeArrowheads="1"/>
          </p:cNvSpPr>
          <p:nvPr/>
        </p:nvSpPr>
        <p:spPr bwMode="auto">
          <a:xfrm>
            <a:off x="133350" y="6096000"/>
            <a:ext cx="2381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i="1"/>
              <a:t>a chondrule</a:t>
            </a:r>
            <a:endParaRPr lang="en-US" sz="3600"/>
          </a:p>
        </p:txBody>
      </p:sp>
      <p:pic>
        <p:nvPicPr>
          <p:cNvPr id="5406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14300"/>
            <a:ext cx="1905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F9FB"/>
        </a:solidFill>
        <a:effectLst/>
      </p:bgPr>
    </p:bg>
    <p:spTree>
      <p:nvGrpSpPr>
        <p:cNvPr id="1" name=""/>
        <p:cNvGrpSpPr/>
        <p:nvPr/>
      </p:nvGrpSpPr>
      <p:grpSpPr>
        <a:xfrm>
          <a:off x="0" y="0"/>
          <a:ext cx="0" cy="0"/>
          <a:chOff x="0" y="0"/>
          <a:chExt cx="0" cy="0"/>
        </a:xfrm>
      </p:grpSpPr>
      <p:pic>
        <p:nvPicPr>
          <p:cNvPr id="573442" name="Picture 2" descr="C:\a\pubs\Material\equations\Pb-P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7645023" cy="1004887"/>
          </a:xfrm>
          <a:prstGeom prst="rect">
            <a:avLst/>
          </a:prstGeom>
          <a:noFill/>
          <a:extLst>
            <a:ext uri="{909E8E84-426E-40DD-AFC4-6F175D3DCCD1}">
              <a14:hiddenFill xmlns:a14="http://schemas.microsoft.com/office/drawing/2010/main">
                <a:solidFill>
                  <a:srgbClr val="FFFFFF"/>
                </a:solidFill>
              </a14:hiddenFill>
            </a:ext>
          </a:extLst>
        </p:spPr>
      </p:pic>
      <p:pic>
        <p:nvPicPr>
          <p:cNvPr id="573443" name="Picture 3" descr="C:\a\pubs\Material\equations\Pb-Pb-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0" y="2590800"/>
            <a:ext cx="7536329" cy="990600"/>
          </a:xfrm>
          <a:prstGeom prst="rect">
            <a:avLst/>
          </a:prstGeom>
          <a:noFill/>
          <a:extLst>
            <a:ext uri="{909E8E84-426E-40DD-AFC4-6F175D3DCCD1}">
              <a14:hiddenFill xmlns:a14="http://schemas.microsoft.com/office/drawing/2010/main">
                <a:solidFill>
                  <a:srgbClr val="FFFFFF"/>
                </a:solidFill>
              </a14:hiddenFill>
            </a:ext>
          </a:extLst>
        </p:spPr>
      </p:pic>
      <p:pic>
        <p:nvPicPr>
          <p:cNvPr id="573444" name="Picture 4" descr="C:\a\pubs\Material\equations\Pb-Pb-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872" y="5181600"/>
            <a:ext cx="6989907"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597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4" name="Rectangle 6"/>
          <p:cNvSpPr>
            <a:spLocks noChangeArrowheads="1"/>
          </p:cNvSpPr>
          <p:nvPr/>
        </p:nvSpPr>
        <p:spPr bwMode="auto">
          <a:xfrm>
            <a:off x="304800" y="152400"/>
            <a:ext cx="838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a:t>Hydrogen has only one proton, hence does not need a neutron to keep its nucleus together. Helium, the next element up the periodic </a:t>
            </a:r>
            <a:r>
              <a:rPr lang="en-US" b="1" dirty="0" smtClean="0"/>
              <a:t>table, </a:t>
            </a:r>
            <a:r>
              <a:rPr lang="en-US" b="1" dirty="0"/>
              <a:t>does.  The stable isotope of helium requires the combined nuclear force of two neutrons to keep its two protons from flying apart. </a:t>
            </a:r>
            <a:r>
              <a:rPr lang="en-US" b="1" baseline="30000" dirty="0"/>
              <a:t>238</a:t>
            </a:r>
            <a:r>
              <a:rPr lang="en-US" b="1" dirty="0"/>
              <a:t>U with 92 protons requires </a:t>
            </a:r>
            <a:r>
              <a:rPr lang="en-US" b="1" i="1" dirty="0"/>
              <a:t>146</a:t>
            </a:r>
            <a:r>
              <a:rPr lang="en-US" b="1" dirty="0"/>
              <a:t> neutrons to hold it together and even then, </a:t>
            </a:r>
            <a:r>
              <a:rPr lang="en-US" b="1" baseline="30000" dirty="0"/>
              <a:t>238</a:t>
            </a:r>
            <a:r>
              <a:rPr lang="en-US" b="1" dirty="0"/>
              <a:t>U still comes apart, with a half-life of 4.47 billion years.		</a:t>
            </a:r>
            <a:r>
              <a:rPr lang="en-US" dirty="0"/>
              <a:t> </a:t>
            </a:r>
          </a:p>
        </p:txBody>
      </p:sp>
      <p:sp>
        <p:nvSpPr>
          <p:cNvPr id="529415" name="Rectangle 7"/>
          <p:cNvSpPr>
            <a:spLocks noChangeArrowheads="1"/>
          </p:cNvSpPr>
          <p:nvPr/>
        </p:nvSpPr>
        <p:spPr bwMode="auto">
          <a:xfrm>
            <a:off x="319088" y="3048000"/>
            <a:ext cx="8672512"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a:t>Other dating methods are based on other ‘parent’-’daughter’ pairs.  For example, the Strontium - Rubidium system.</a:t>
            </a:r>
          </a:p>
          <a:p>
            <a:pPr algn="ctr"/>
            <a:r>
              <a:rPr lang="en-US" b="1" baseline="30000" dirty="0"/>
              <a:t>87</a:t>
            </a:r>
            <a:r>
              <a:rPr lang="en-US" b="1" dirty="0"/>
              <a:t>Rb = </a:t>
            </a:r>
            <a:r>
              <a:rPr lang="en-US" b="1" baseline="30000" dirty="0"/>
              <a:t>87</a:t>
            </a:r>
            <a:r>
              <a:rPr lang="en-US" b="1" dirty="0"/>
              <a:t>Sr + energy   </a:t>
            </a:r>
            <a:r>
              <a:rPr lang="en-US" b="1" dirty="0" err="1"/>
              <a:t>halflife</a:t>
            </a:r>
            <a:r>
              <a:rPr lang="en-US" b="1" dirty="0"/>
              <a:t> </a:t>
            </a:r>
            <a:r>
              <a:rPr lang="en-US" b="1" baseline="30000" dirty="0"/>
              <a:t>87</a:t>
            </a:r>
            <a:r>
              <a:rPr lang="en-US" b="1" dirty="0"/>
              <a:t>Rb ~ 4.88 x 10</a:t>
            </a:r>
            <a:r>
              <a:rPr lang="en-US" b="1" baseline="30000" dirty="0"/>
              <a:t>10</a:t>
            </a:r>
            <a:r>
              <a:rPr lang="en-US" b="1" dirty="0"/>
              <a:t> years</a:t>
            </a:r>
          </a:p>
          <a:p>
            <a:endParaRPr lang="en-US" b="1" dirty="0"/>
          </a:p>
          <a:p>
            <a:r>
              <a:rPr lang="en-US" b="1" dirty="0"/>
              <a:t>Suppose we want to determine the age of a rock containing </a:t>
            </a:r>
            <a:r>
              <a:rPr lang="en-US" b="1" dirty="0" err="1"/>
              <a:t>Sr</a:t>
            </a:r>
            <a:r>
              <a:rPr lang="en-US" b="1" dirty="0"/>
              <a:t> and </a:t>
            </a:r>
            <a:r>
              <a:rPr lang="en-US" b="1" dirty="0" err="1"/>
              <a:t>Rb</a:t>
            </a:r>
            <a:r>
              <a:rPr lang="en-US" b="1" dirty="0"/>
              <a:t>.  We have to assume the rock is a “closed system”, i.e., no </a:t>
            </a:r>
            <a:r>
              <a:rPr lang="en-US" b="1" dirty="0" err="1"/>
              <a:t>Sr</a:t>
            </a:r>
            <a:r>
              <a:rPr lang="en-US" b="1" dirty="0"/>
              <a:t> or </a:t>
            </a:r>
            <a:r>
              <a:rPr lang="en-US" b="1" dirty="0" err="1"/>
              <a:t>Rb</a:t>
            </a:r>
            <a:r>
              <a:rPr lang="en-US" b="1" dirty="0"/>
              <a:t> has leaked into or out of the rock since the rock was formed. Then:</a:t>
            </a:r>
          </a:p>
          <a:p>
            <a:pPr algn="ctr"/>
            <a:r>
              <a:rPr lang="en-US" b="1" baseline="30000" dirty="0"/>
              <a:t>87</a:t>
            </a:r>
            <a:r>
              <a:rPr lang="en-US" b="1" dirty="0"/>
              <a:t>Sr</a:t>
            </a:r>
            <a:r>
              <a:rPr lang="en-US" b="1" baseline="-25000" dirty="0"/>
              <a:t>n</a:t>
            </a:r>
            <a:r>
              <a:rPr lang="en-US" b="1" dirty="0"/>
              <a:t>  =  </a:t>
            </a:r>
            <a:r>
              <a:rPr lang="en-US" b="1" baseline="30000" dirty="0"/>
              <a:t>87</a:t>
            </a:r>
            <a:r>
              <a:rPr lang="en-US" b="1" dirty="0"/>
              <a:t>Sr</a:t>
            </a:r>
            <a:r>
              <a:rPr lang="en-US" b="1" baseline="-25000" dirty="0"/>
              <a:t>t</a:t>
            </a:r>
            <a:r>
              <a:rPr lang="en-US" b="1" dirty="0"/>
              <a:t>  + the </a:t>
            </a:r>
            <a:r>
              <a:rPr lang="en-US" b="1" dirty="0" err="1"/>
              <a:t>Sr</a:t>
            </a:r>
            <a:r>
              <a:rPr lang="en-US" b="1" dirty="0"/>
              <a:t> that arrived by the decay of  </a:t>
            </a:r>
            <a:r>
              <a:rPr lang="en-US" b="1" baseline="30000" dirty="0"/>
              <a:t>87</a:t>
            </a:r>
            <a:r>
              <a:rPr lang="en-US" b="1" dirty="0"/>
              <a:t>Rb</a:t>
            </a:r>
            <a:r>
              <a:rPr lang="en-US" b="1" baseline="-25000" dirty="0"/>
              <a:t>t</a:t>
            </a:r>
          </a:p>
        </p:txBody>
      </p:sp>
    </p:spTree>
    <p:extLst>
      <p:ext uri="{BB962C8B-B14F-4D97-AF65-F5344CB8AC3E}">
        <p14:creationId xmlns:p14="http://schemas.microsoft.com/office/powerpoint/2010/main" val="3585359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body" idx="1"/>
          </p:nvPr>
        </p:nvSpPr>
        <p:spPr>
          <a:xfrm>
            <a:off x="381000" y="228600"/>
            <a:ext cx="8229600" cy="6400800"/>
          </a:xfrm>
        </p:spPr>
        <p:txBody>
          <a:bodyPr/>
          <a:lstStyle/>
          <a:p>
            <a:r>
              <a:rPr lang="en-US" sz="2800" b="1" dirty="0" err="1">
                <a:latin typeface="Times New Roman" charset="0"/>
              </a:rPr>
              <a:t>Compte</a:t>
            </a:r>
            <a:r>
              <a:rPr lang="en-US" sz="2800" b="1" dirty="0">
                <a:latin typeface="Times New Roman" charset="0"/>
              </a:rPr>
              <a:t> </a:t>
            </a:r>
            <a:r>
              <a:rPr lang="en-US" sz="2800" b="1" dirty="0" err="1">
                <a:latin typeface="Times New Roman" charset="0"/>
              </a:rPr>
              <a:t>d’Buffon</a:t>
            </a:r>
            <a:r>
              <a:rPr lang="en-US" sz="2800" b="1" dirty="0">
                <a:latin typeface="Times New Roman" charset="0"/>
              </a:rPr>
              <a:t> (1707-1788): Earth is 74,652 years old, based on scaling the time it took to cool hot iron spheres. This was apparently the first attempt at employing </a:t>
            </a:r>
            <a:r>
              <a:rPr lang="en-US" sz="2800" b="1" dirty="0" smtClean="0">
                <a:latin typeface="Times New Roman" charset="0"/>
              </a:rPr>
              <a:t>experimental methods </a:t>
            </a:r>
            <a:r>
              <a:rPr lang="en-US" sz="2800" b="1" dirty="0">
                <a:latin typeface="Times New Roman" charset="0"/>
              </a:rPr>
              <a:t>to get a fix on the age of the earth </a:t>
            </a:r>
            <a:r>
              <a:rPr lang="en-US" sz="2800" b="1" dirty="0" smtClean="0">
                <a:latin typeface="Times New Roman" charset="0"/>
              </a:rPr>
              <a:t> (</a:t>
            </a:r>
            <a:r>
              <a:rPr lang="en-US" sz="2800" b="1" dirty="0">
                <a:latin typeface="Times New Roman" charset="0"/>
              </a:rPr>
              <a:t>The thermal conductivity of rocks is about 1/50 that of iron which would imply </a:t>
            </a:r>
            <a:r>
              <a:rPr lang="en-US" sz="2800" b="1" dirty="0" smtClean="0">
                <a:latin typeface="Times New Roman" charset="0"/>
              </a:rPr>
              <a:t>nearly </a:t>
            </a:r>
            <a:r>
              <a:rPr lang="en-US" sz="2800" b="1" dirty="0">
                <a:latin typeface="Times New Roman" charset="0"/>
              </a:rPr>
              <a:t>3.5 million years instead)</a:t>
            </a:r>
            <a:endParaRPr lang="en-US" sz="2800" dirty="0">
              <a:latin typeface="Times New Roman" charset="0"/>
            </a:endParaRPr>
          </a:p>
          <a:p>
            <a:endParaRPr lang="en-US" sz="2800" dirty="0">
              <a:latin typeface="Times New Roman" charset="0"/>
            </a:endParaRPr>
          </a:p>
          <a:p>
            <a:r>
              <a:rPr lang="en-US" sz="2800" b="1" dirty="0">
                <a:latin typeface="Times New Roman" charset="0"/>
              </a:rPr>
              <a:t>Hutton (1726 – 1797) was the first great geologist to note that erosion and mountain building must take millions of years. This is </a:t>
            </a:r>
            <a:r>
              <a:rPr lang="en-US" sz="2800" b="1" i="1" dirty="0">
                <a:latin typeface="Times New Roman" charset="0"/>
              </a:rPr>
              <a:t>relative</a:t>
            </a:r>
            <a:r>
              <a:rPr lang="en-US" sz="2800" b="1" dirty="0">
                <a:latin typeface="Times New Roman" charset="0"/>
              </a:rPr>
              <a:t> dating. </a:t>
            </a:r>
          </a:p>
          <a:p>
            <a:pPr eaLnBrk="0" hangingPunct="0"/>
            <a:r>
              <a:rPr lang="en-US" sz="2800" i="1" dirty="0">
                <a:latin typeface="Times New Roman" charset="0"/>
              </a:rPr>
              <a:t>Relative Dating (A is older than B)</a:t>
            </a:r>
          </a:p>
          <a:p>
            <a:pPr eaLnBrk="0" hangingPunct="0"/>
            <a:r>
              <a:rPr lang="en-US" sz="2800" i="1" dirty="0">
                <a:latin typeface="Times New Roman" charset="0"/>
              </a:rPr>
              <a:t>Absolute Dating (A is 10 years old)</a:t>
            </a:r>
          </a:p>
          <a:p>
            <a:endParaRPr lang="en-US" sz="2800" dirty="0">
              <a:latin typeface="Times New Roman"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body" idx="1"/>
          </p:nvPr>
        </p:nvSpPr>
        <p:spPr>
          <a:xfrm>
            <a:off x="381000" y="381000"/>
            <a:ext cx="8229600" cy="5791200"/>
          </a:xfrm>
        </p:spPr>
        <p:txBody>
          <a:bodyPr/>
          <a:lstStyle/>
          <a:p>
            <a:pPr>
              <a:spcBef>
                <a:spcPct val="0"/>
              </a:spcBef>
            </a:pPr>
            <a:r>
              <a:rPr lang="en-US" sz="2800" b="1" dirty="0">
                <a:latin typeface="Times New Roman" charset="0"/>
              </a:rPr>
              <a:t>Charles Lyell (1797-1875) introduced</a:t>
            </a:r>
          </a:p>
          <a:p>
            <a:pPr>
              <a:spcBef>
                <a:spcPct val="0"/>
              </a:spcBef>
              <a:buFontTx/>
              <a:buNone/>
            </a:pPr>
            <a:r>
              <a:rPr lang="en-US" sz="2800" b="1" dirty="0">
                <a:latin typeface="Times New Roman" charset="0"/>
              </a:rPr>
              <a:t>  ‘stratigraphic ages’:  The lower layers of sedimentary rocks must be older that the layers overlying them. He concluded that the age of the earth must be millions of years.</a:t>
            </a:r>
          </a:p>
          <a:p>
            <a:pPr>
              <a:spcBef>
                <a:spcPct val="0"/>
              </a:spcBef>
              <a:buFontTx/>
              <a:buNone/>
            </a:pPr>
            <a:endParaRPr lang="en-US" sz="2800" b="1" dirty="0">
              <a:latin typeface="Times New Roman" charset="0"/>
            </a:endParaRPr>
          </a:p>
          <a:p>
            <a:pPr eaLnBrk="0" hangingPunct="0">
              <a:spcBef>
                <a:spcPct val="0"/>
              </a:spcBef>
            </a:pPr>
            <a:r>
              <a:rPr lang="en-US" sz="2800" dirty="0">
                <a:latin typeface="Times New Roman" charset="0"/>
              </a:rPr>
              <a:t>Principle #1: </a:t>
            </a:r>
            <a:r>
              <a:rPr lang="en-US" sz="2800" b="1" i="1" u="sng" dirty="0">
                <a:latin typeface="Times New Roman" charset="0"/>
              </a:rPr>
              <a:t>original horizontality</a:t>
            </a:r>
            <a:r>
              <a:rPr lang="en-US" sz="2800" dirty="0">
                <a:latin typeface="Times New Roman" charset="0"/>
              </a:rPr>
              <a:t>: </a:t>
            </a:r>
            <a:r>
              <a:rPr lang="en-US" sz="2800" i="1" dirty="0">
                <a:latin typeface="Times New Roman" charset="0"/>
              </a:rPr>
              <a:t>sedimentary layers (beds) are laid down nearly flat;  if they are not flat, they were later disrupted by folding or faulting.</a:t>
            </a:r>
          </a:p>
          <a:p>
            <a:pPr eaLnBrk="0" hangingPunct="0">
              <a:spcBef>
                <a:spcPct val="0"/>
              </a:spcBef>
            </a:pPr>
            <a:endParaRPr lang="en-US" sz="2800" i="1" dirty="0">
              <a:latin typeface="Times New Roman" charset="0"/>
            </a:endParaRPr>
          </a:p>
          <a:p>
            <a:pPr eaLnBrk="0" hangingPunct="0">
              <a:spcBef>
                <a:spcPct val="0"/>
              </a:spcBef>
            </a:pPr>
            <a:r>
              <a:rPr lang="en-US" sz="2800" dirty="0">
                <a:latin typeface="Times New Roman" charset="0"/>
              </a:rPr>
              <a:t>Principle #2: </a:t>
            </a:r>
            <a:r>
              <a:rPr lang="en-US" sz="2800" b="1" i="1" u="sng" dirty="0">
                <a:latin typeface="Times New Roman" charset="0"/>
              </a:rPr>
              <a:t>superposition</a:t>
            </a:r>
            <a:r>
              <a:rPr lang="en-US" sz="2800" dirty="0">
                <a:latin typeface="Times New Roman" charset="0"/>
              </a:rPr>
              <a:t>: </a:t>
            </a:r>
            <a:r>
              <a:rPr lang="en-US" sz="2800" i="1" dirty="0">
                <a:latin typeface="Times New Roman" charset="0"/>
              </a:rPr>
              <a:t>Rock layers on the bottom are older than rock layers on the top</a:t>
            </a:r>
          </a:p>
          <a:p>
            <a:pPr eaLnBrk="0" hangingPunct="0">
              <a:spcBef>
                <a:spcPct val="0"/>
              </a:spcBef>
            </a:pPr>
            <a:endParaRPr lang="en-US" sz="2800" i="1" dirty="0">
              <a:latin typeface="Times New Roman"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body" idx="1"/>
          </p:nvPr>
        </p:nvSpPr>
        <p:spPr>
          <a:xfrm>
            <a:off x="381000" y="533400"/>
            <a:ext cx="8229600" cy="2971800"/>
          </a:xfrm>
        </p:spPr>
        <p:txBody>
          <a:bodyPr/>
          <a:lstStyle/>
          <a:p>
            <a:pPr eaLnBrk="0" hangingPunct="0">
              <a:spcBef>
                <a:spcPct val="0"/>
              </a:spcBef>
            </a:pPr>
            <a:r>
              <a:rPr lang="en-US" sz="2800" dirty="0">
                <a:latin typeface="Times New Roman" charset="0"/>
              </a:rPr>
              <a:t>Principle #3: </a:t>
            </a:r>
            <a:r>
              <a:rPr lang="en-US" sz="2800" b="1" i="1" u="sng" dirty="0">
                <a:latin typeface="Times New Roman" charset="0"/>
              </a:rPr>
              <a:t>cross-cutting relationships</a:t>
            </a:r>
            <a:r>
              <a:rPr lang="en-US" sz="2800" dirty="0">
                <a:latin typeface="Times New Roman" charset="0"/>
              </a:rPr>
              <a:t>: </a:t>
            </a:r>
            <a:r>
              <a:rPr lang="en-US" sz="2800" i="1" dirty="0">
                <a:latin typeface="Times New Roman" charset="0"/>
              </a:rPr>
              <a:t>A rock is older than anything that cuts it, including fractures.</a:t>
            </a:r>
          </a:p>
          <a:p>
            <a:pPr eaLnBrk="0" hangingPunct="0">
              <a:spcBef>
                <a:spcPct val="0"/>
              </a:spcBef>
            </a:pPr>
            <a:endParaRPr lang="en-US" sz="2800" i="1" dirty="0">
              <a:latin typeface="Times New Roman" charset="0"/>
            </a:endParaRPr>
          </a:p>
          <a:p>
            <a:pPr eaLnBrk="0" hangingPunct="0">
              <a:spcBef>
                <a:spcPct val="0"/>
              </a:spcBef>
            </a:pPr>
            <a:r>
              <a:rPr lang="en-US" sz="2800" dirty="0">
                <a:latin typeface="Times New Roman" charset="0"/>
              </a:rPr>
              <a:t>Principle #4: </a:t>
            </a:r>
            <a:r>
              <a:rPr lang="en-US" sz="2800" b="1" i="1" u="sng" dirty="0">
                <a:latin typeface="Times New Roman" charset="0"/>
              </a:rPr>
              <a:t>inclusions</a:t>
            </a:r>
            <a:r>
              <a:rPr lang="en-US" sz="2800" dirty="0">
                <a:latin typeface="Times New Roman" charset="0"/>
              </a:rPr>
              <a:t>: Rock particles are older than the rocks that include them. The yellowish upper rock is younger than the blue/gray pieces within in it.</a:t>
            </a:r>
            <a:endParaRPr lang="en-US" sz="2800" i="1" dirty="0">
              <a:latin typeface="Times New Roman" charset="0"/>
            </a:endParaRPr>
          </a:p>
          <a:p>
            <a:pPr eaLnBrk="0" hangingPunct="0">
              <a:spcBef>
                <a:spcPct val="0"/>
              </a:spcBef>
            </a:pPr>
            <a:endParaRPr lang="en-US" sz="2800" i="1" dirty="0">
              <a:latin typeface="Times New Roman" charset="0"/>
            </a:endParaRPr>
          </a:p>
        </p:txBody>
      </p:sp>
      <p:pic>
        <p:nvPicPr>
          <p:cNvPr id="492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3429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17950"/>
            <a:ext cx="35052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body" idx="1"/>
          </p:nvPr>
        </p:nvSpPr>
        <p:spPr>
          <a:xfrm>
            <a:off x="381000" y="228600"/>
            <a:ext cx="8229600" cy="3581400"/>
          </a:xfrm>
        </p:spPr>
        <p:txBody>
          <a:bodyPr/>
          <a:lstStyle/>
          <a:p>
            <a:pPr eaLnBrk="0" hangingPunct="0">
              <a:spcBef>
                <a:spcPct val="0"/>
              </a:spcBef>
            </a:pPr>
            <a:r>
              <a:rPr lang="en-US" sz="2800" dirty="0">
                <a:latin typeface="Times New Roman" charset="0"/>
              </a:rPr>
              <a:t>Principle #5: </a:t>
            </a:r>
            <a:r>
              <a:rPr lang="en-US" sz="2800" b="1" i="1" u="sng" dirty="0">
                <a:latin typeface="Times New Roman" charset="0"/>
              </a:rPr>
              <a:t>lateral continuity</a:t>
            </a:r>
            <a:r>
              <a:rPr lang="en-US" sz="2800" dirty="0">
                <a:latin typeface="Times New Roman" charset="0"/>
              </a:rPr>
              <a:t>: Sedimentary layers are laterally continuous, so you can connect beds across gaps:  between canyon walls, across covered areas , and underground.</a:t>
            </a:r>
          </a:p>
          <a:p>
            <a:pPr eaLnBrk="0" hangingPunct="0">
              <a:spcBef>
                <a:spcPct val="0"/>
              </a:spcBef>
            </a:pPr>
            <a:endParaRPr lang="en-US" sz="2800" dirty="0">
              <a:latin typeface="Times New Roman" charset="0"/>
            </a:endParaRPr>
          </a:p>
          <a:p>
            <a:pPr eaLnBrk="0" hangingPunct="0">
              <a:spcBef>
                <a:spcPct val="0"/>
              </a:spcBef>
            </a:pPr>
            <a:r>
              <a:rPr lang="en-US" sz="2800" dirty="0">
                <a:latin typeface="Times New Roman" charset="0"/>
              </a:rPr>
              <a:t>Principle #6: </a:t>
            </a:r>
            <a:r>
              <a:rPr lang="en-US" sz="2800" b="1" i="1" u="sng" dirty="0">
                <a:latin typeface="Times New Roman" charset="0"/>
              </a:rPr>
              <a:t>faunal succession</a:t>
            </a:r>
            <a:r>
              <a:rPr lang="en-US" sz="2800" dirty="0">
                <a:latin typeface="Times New Roman" charset="0"/>
              </a:rPr>
              <a:t>: </a:t>
            </a:r>
            <a:r>
              <a:rPr lang="en-US" sz="2800" i="1" dirty="0">
                <a:latin typeface="Times New Roman" charset="0"/>
              </a:rPr>
              <a:t>Species begin and end.  If sedimentary rocks contain the same fossils, then they were deposited </a:t>
            </a:r>
            <a:r>
              <a:rPr lang="en-US" sz="2800" i="1" dirty="0" smtClean="0">
                <a:latin typeface="Times New Roman" charset="0"/>
              </a:rPr>
              <a:t>in </a:t>
            </a:r>
            <a:r>
              <a:rPr lang="en-US" sz="2800" i="1" dirty="0">
                <a:latin typeface="Times New Roman" charset="0"/>
              </a:rPr>
              <a:t>the same </a:t>
            </a:r>
            <a:r>
              <a:rPr lang="en-US" sz="2800" i="1" dirty="0" smtClean="0">
                <a:latin typeface="Times New Roman" charset="0"/>
              </a:rPr>
              <a:t>time interval.</a:t>
            </a:r>
            <a:endParaRPr lang="en-US" sz="2800" i="1" dirty="0">
              <a:latin typeface="Times New Roman" charset="0"/>
            </a:endParaRPr>
          </a:p>
          <a:p>
            <a:pPr eaLnBrk="0" hangingPunct="0"/>
            <a:endParaRPr lang="en-US" sz="2800" dirty="0">
              <a:latin typeface="Times New Roman" charset="0"/>
            </a:endParaRPr>
          </a:p>
          <a:p>
            <a:pPr eaLnBrk="0" hangingPunct="0">
              <a:spcBef>
                <a:spcPct val="0"/>
              </a:spcBef>
            </a:pPr>
            <a:endParaRPr lang="en-US" sz="2800" dirty="0">
              <a:latin typeface="Times New Roman" charset="0"/>
            </a:endParaRPr>
          </a:p>
        </p:txBody>
      </p:sp>
      <p:pic>
        <p:nvPicPr>
          <p:cNvPr id="494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51300"/>
            <a:ext cx="37338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45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71938"/>
            <a:ext cx="3705225"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6452</TotalTime>
  <Words>2296</Words>
  <Application>Microsoft Office PowerPoint</Application>
  <PresentationFormat>On-screen Show (4:3)</PresentationFormat>
  <Paragraphs>273</Paragraphs>
  <Slides>52</Slides>
  <Notes>37</Notes>
  <HiddenSlides>0</HiddenSlides>
  <MMClips>1</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52</vt:i4>
      </vt:variant>
    </vt:vector>
  </HeadingPairs>
  <TitlesOfParts>
    <vt:vector size="56" baseType="lpstr">
      <vt:lpstr>Blank Presentation</vt:lpstr>
      <vt:lpstr>1_Blank Presentation</vt:lpstr>
      <vt:lpstr>Worksheet</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solar nebula toward planet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Ages of Allende Inclusions</vt:lpstr>
      <vt:lpstr>PowerPoint Presentation</vt:lpstr>
      <vt:lpstr>PowerPoint Presentation</vt:lpstr>
      <vt:lpstr>PowerPoint Presentation</vt:lpstr>
      <vt:lpstr>PowerPoint Presentation</vt:lpstr>
      <vt:lpstr>PowerPoint Presentation</vt:lpstr>
    </vt:vector>
  </TitlesOfParts>
  <Company>American Museum of Natural History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Show 040719 for TRIST Educ Wkshop</dc:title>
  <dc:creator>DS Ebel</dc:creator>
  <cp:lastModifiedBy>D.S. Ebel</cp:lastModifiedBy>
  <cp:revision>204</cp:revision>
  <dcterms:created xsi:type="dcterms:W3CDTF">2004-01-16T17:12:16Z</dcterms:created>
  <dcterms:modified xsi:type="dcterms:W3CDTF">2012-07-31T14:01:18Z</dcterms:modified>
</cp:coreProperties>
</file>